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7.webp" ContentType="image/webp"/>
  <Override PartName="/ppt/media/image28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0" r:id="rId3"/>
    <p:sldId id="607" r:id="rId5"/>
    <p:sldId id="631" r:id="rId6"/>
    <p:sldId id="447" r:id="rId7"/>
    <p:sldId id="514" r:id="rId8"/>
    <p:sldId id="620" r:id="rId9"/>
    <p:sldId id="616" r:id="rId10"/>
    <p:sldId id="520" r:id="rId11"/>
    <p:sldId id="630" r:id="rId12"/>
    <p:sldId id="626" r:id="rId13"/>
    <p:sldId id="528" r:id="rId14"/>
    <p:sldId id="627" r:id="rId15"/>
    <p:sldId id="619" r:id="rId16"/>
    <p:sldId id="653" r:id="rId17"/>
    <p:sldId id="654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CDB7"/>
    <a:srgbClr val="000000"/>
    <a:srgbClr val="EB6F92"/>
    <a:srgbClr val="F5B0C3"/>
    <a:srgbClr val="A1DFE1"/>
    <a:srgbClr val="808080"/>
    <a:srgbClr val="EFEFEF"/>
    <a:srgbClr val="F2F2F2"/>
    <a:srgbClr val="FFFFFF"/>
    <a:srgbClr val="F6F8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3" autoAdjust="0"/>
    <p:restoredTop sz="91170" autoAdjust="0"/>
  </p:normalViewPr>
  <p:slideViewPr>
    <p:cSldViewPr snapToGrid="0">
      <p:cViewPr varScale="1">
        <p:scale>
          <a:sx n="116" d="100"/>
          <a:sy n="116" d="100"/>
        </p:scale>
        <p:origin x="465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64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ED925-CA01-421B-AFEF-F76D4320BF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F3C63-A1AE-4441-B6AD-2013F73B0D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" Target="slide1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23.jpeg"/><Relationship Id="rId2" Type="http://schemas.openxmlformats.org/officeDocument/2006/relationships/tags" Target="../tags/tag38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45.xml"/><Relationship Id="rId10" Type="http://schemas.openxmlformats.org/officeDocument/2006/relationships/image" Target="../media/image14.png"/><Relationship Id="rId1" Type="http://schemas.openxmlformats.org/officeDocument/2006/relationships/tags" Target="../tags/tag3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jpeg"/><Relationship Id="rId3" Type="http://schemas.openxmlformats.org/officeDocument/2006/relationships/image" Target="../media/image10.png"/><Relationship Id="rId2" Type="http://schemas.openxmlformats.org/officeDocument/2006/relationships/slide" Target="slide1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25.jpeg"/><Relationship Id="rId2" Type="http://schemas.openxmlformats.org/officeDocument/2006/relationships/tags" Target="../tags/tag47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4.xml"/><Relationship Id="rId10" Type="http://schemas.openxmlformats.org/officeDocument/2006/relationships/image" Target="../media/image14.png"/><Relationship Id="rId1" Type="http://schemas.openxmlformats.org/officeDocument/2006/relationships/tags" Target="../tags/tag4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image" Target="../media/image26.jpeg"/><Relationship Id="rId2" Type="http://schemas.openxmlformats.org/officeDocument/2006/relationships/tags" Target="../tags/tag56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63.xml"/><Relationship Id="rId10" Type="http://schemas.openxmlformats.org/officeDocument/2006/relationships/image" Target="../media/image14.png"/><Relationship Id="rId1" Type="http://schemas.openxmlformats.org/officeDocument/2006/relationships/tags" Target="../tags/tag55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webp"/><Relationship Id="rId4" Type="http://schemas.openxmlformats.org/officeDocument/2006/relationships/image" Target="../media/image27.webp"/><Relationship Id="rId3" Type="http://schemas.openxmlformats.org/officeDocument/2006/relationships/image" Target="../media/image10.png"/><Relationship Id="rId2" Type="http://schemas.openxmlformats.org/officeDocument/2006/relationships/slide" Target="slide1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jpeg"/><Relationship Id="rId3" Type="http://schemas.openxmlformats.org/officeDocument/2006/relationships/image" Target="../media/image10.png"/><Relationship Id="rId2" Type="http://schemas.openxmlformats.org/officeDocument/2006/relationships/slide" Target="slide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slide" Target="slide1.xml"/><Relationship Id="rId2" Type="http://schemas.openxmlformats.org/officeDocument/2006/relationships/image" Target="../media/image9.tiff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tags" Target="../tags/tag3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0.xml"/><Relationship Id="rId11" Type="http://schemas.openxmlformats.org/officeDocument/2006/relationships/image" Target="../media/image14.png"/><Relationship Id="rId10" Type="http://schemas.openxmlformats.org/officeDocument/2006/relationships/tags" Target="../tags/tag9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jpeg"/><Relationship Id="rId3" Type="http://schemas.openxmlformats.org/officeDocument/2006/relationships/image" Target="../media/image10.png"/><Relationship Id="rId2" Type="http://schemas.openxmlformats.org/officeDocument/2006/relationships/slide" Target="slide1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19.jpeg"/><Relationship Id="rId2" Type="http://schemas.openxmlformats.org/officeDocument/2006/relationships/tags" Target="../tags/tag1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9.xml"/><Relationship Id="rId10" Type="http://schemas.openxmlformats.org/officeDocument/2006/relationships/image" Target="../media/image14.png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0.png"/><Relationship Id="rId3" Type="http://schemas.openxmlformats.org/officeDocument/2006/relationships/image" Target="../media/image10.png"/><Relationship Id="rId2" Type="http://schemas.openxmlformats.org/officeDocument/2006/relationships/slide" Target="slide1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jpeg"/><Relationship Id="rId3" Type="http://schemas.openxmlformats.org/officeDocument/2006/relationships/image" Target="../media/image10.png"/><Relationship Id="rId2" Type="http://schemas.openxmlformats.org/officeDocument/2006/relationships/slide" Target="slide1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9" Type="http://schemas.openxmlformats.org/officeDocument/2006/relationships/tags" Target="../tags/tag36.xml"/><Relationship Id="rId18" Type="http://schemas.openxmlformats.org/officeDocument/2006/relationships/image" Target="../media/image14.png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image" Target="../media/image22.jpeg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375" y="0"/>
            <a:ext cx="9380625" cy="6858000"/>
          </a:xfrm>
          <a:prstGeom prst="rect">
            <a:avLst/>
          </a:prstGeom>
        </p:spPr>
      </p:pic>
      <p:pic>
        <p:nvPicPr>
          <p:cNvPr id="2" name="图片 1" descr="未标题-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8848" r="27500"/>
          <a:stretch>
            <a:fillRect/>
          </a:stretch>
        </p:blipFill>
        <p:spPr>
          <a:xfrm>
            <a:off x="0" y="-2886"/>
            <a:ext cx="7977505" cy="6860886"/>
          </a:xfrm>
          <a:prstGeom prst="rect">
            <a:avLst/>
          </a:prstGeom>
        </p:spPr>
      </p:pic>
      <p:sp>
        <p:nvSpPr>
          <p:cNvPr id="31" name="文本框 86"/>
          <p:cNvSpPr txBox="1"/>
          <p:nvPr/>
        </p:nvSpPr>
        <p:spPr>
          <a:xfrm>
            <a:off x="621419" y="290019"/>
            <a:ext cx="2697975" cy="707886"/>
          </a:xfrm>
          <a:prstGeom prst="rect">
            <a:avLst/>
          </a:prstGeom>
          <a:noFill/>
          <a:effectLst>
            <a:outerShdw blurRad="393700" dist="698500" dir="8100000" sx="119000" sy="119000" algn="tr" rotWithShape="0">
              <a:prstClr val="black">
                <a:alpha val="63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9700"/>
                </a:solidFill>
                <a:latin typeface="Arial Black" panose="020B0A04020102020204" pitchFamily="34" charset="0"/>
                <a:ea typeface="思源黑体 CN Regular" panose="020B0500000000000000" charset="-122"/>
              </a:rPr>
              <a:t>Unit  7</a:t>
            </a:r>
            <a:endParaRPr lang="en-US" altLang="zh-CN" sz="4000" b="1" dirty="0">
              <a:solidFill>
                <a:srgbClr val="FF9700"/>
              </a:solidFill>
              <a:latin typeface="Arial Black" panose="020B0A04020102020204" pitchFamily="34" charset="0"/>
              <a:ea typeface="思源黑体 CN Regular" panose="020B0500000000000000" charset="-122"/>
            </a:endParaRPr>
          </a:p>
        </p:txBody>
      </p:sp>
      <p:pic>
        <p:nvPicPr>
          <p:cNvPr id="15" name="图片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3" y="2516437"/>
            <a:ext cx="3016405" cy="501676"/>
          </a:xfrm>
          <a:prstGeom prst="rect">
            <a:avLst/>
          </a:prstGeom>
        </p:spPr>
      </p:pic>
      <p:pic>
        <p:nvPicPr>
          <p:cNvPr id="17" name="图片 1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3" y="3268056"/>
            <a:ext cx="5004057" cy="501676"/>
          </a:xfrm>
          <a:prstGeom prst="rect">
            <a:avLst/>
          </a:prstGeom>
        </p:spPr>
      </p:pic>
      <p:pic>
        <p:nvPicPr>
          <p:cNvPr id="19" name="图片 1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3" y="4019675"/>
            <a:ext cx="3016405" cy="495325"/>
          </a:xfrm>
          <a:prstGeom prst="rect">
            <a:avLst/>
          </a:prstGeom>
        </p:spPr>
      </p:pic>
      <p:pic>
        <p:nvPicPr>
          <p:cNvPr id="21" name="图片 2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3" y="4764943"/>
            <a:ext cx="3733992" cy="488975"/>
          </a:xfrm>
          <a:prstGeom prst="rect">
            <a:avLst/>
          </a:prstGeom>
        </p:spPr>
      </p:pic>
      <p:pic>
        <p:nvPicPr>
          <p:cNvPr id="23" name="图片 2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1" y="5503862"/>
            <a:ext cx="5512083" cy="501676"/>
          </a:xfrm>
          <a:prstGeom prst="rect">
            <a:avLst/>
          </a:prstGeom>
        </p:spPr>
      </p:pic>
      <p:sp>
        <p:nvSpPr>
          <p:cNvPr id="3" name="文本框 86"/>
          <p:cNvSpPr txBox="1"/>
          <p:nvPr/>
        </p:nvSpPr>
        <p:spPr>
          <a:xfrm>
            <a:off x="671830" y="1318260"/>
            <a:ext cx="4059555" cy="706755"/>
          </a:xfrm>
          <a:prstGeom prst="rect">
            <a:avLst/>
          </a:prstGeom>
          <a:noFill/>
          <a:effectLst>
            <a:outerShdw blurRad="393700" dist="698500" dir="8100000" sx="119000" sy="119000" algn="tr" rotWithShape="0">
              <a:prstClr val="black">
                <a:alpha val="63000"/>
              </a:prstClr>
            </a:outerShdw>
          </a:effectLst>
        </p:spPr>
        <p:txBody>
          <a:bodyPr wrap="square" rtlCol="0">
            <a:spAutoFit/>
          </a:bodyPr>
          <a:p>
            <a:r>
              <a:rPr lang="en-US" altLang="zh-CN" sz="4000" b="1" dirty="0">
                <a:solidFill>
                  <a:srgbClr val="FF9700"/>
                </a:solidFill>
                <a:latin typeface="Arial Black" panose="020B0A04020102020204" pitchFamily="34" charset="0"/>
                <a:ea typeface="思源黑体 CN Regular" panose="020B0500000000000000" charset="-122"/>
              </a:rPr>
              <a:t>Like the Sun</a:t>
            </a:r>
            <a:endParaRPr lang="en-US" altLang="zh-CN" sz="4000" b="1" dirty="0">
              <a:solidFill>
                <a:srgbClr val="FF9700"/>
              </a:solidFill>
              <a:latin typeface="Arial Black" panose="020B0A04020102020204" pitchFamily="34" charset="0"/>
              <a:ea typeface="思源黑体 CN Regular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837565" y="951230"/>
            <a:ext cx="7122160" cy="410718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lnSpc>
                <a:spcPct val="130000"/>
              </a:lnSpc>
              <a:buNone/>
            </a:pPr>
            <a:r>
              <a:rPr lang="en-US" altLang="zh-CN" sz="2600" i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Fill in the blanks with the sounds of these animals. Choose from the words given below.</a:t>
            </a:r>
            <a:endParaRPr lang="en-US" altLang="zh-CN" sz="2600" i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30000"/>
              </a:lnSpc>
              <a:buNone/>
            </a:pP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Frogs  </a:t>
            </a:r>
            <a:r>
              <a:rPr lang="en-US" altLang="zh-CN" sz="2800">
                <a:solidFill>
                  <a:srgbClr val="639EF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[填空1]</a:t>
            </a: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.</a:t>
            </a:r>
            <a:endParaRPr lang="en-US" altLang="zh-CN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lvl="0" algn="l">
              <a:lnSpc>
                <a:spcPct val="130000"/>
              </a:lnSpc>
              <a:buNone/>
            </a:pP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Buffaloes  </a:t>
            </a:r>
            <a:r>
              <a:rPr lang="en-US" altLang="zh-CN" sz="2800">
                <a:solidFill>
                  <a:srgbClr val="639EF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[填空2]</a:t>
            </a: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.</a:t>
            </a:r>
            <a:endParaRPr lang="en-US" altLang="zh-CN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lvl="0" algn="l">
              <a:lnSpc>
                <a:spcPct val="130000"/>
              </a:lnSpc>
              <a:buNone/>
            </a:pP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Monkeys  </a:t>
            </a:r>
            <a:r>
              <a:rPr lang="en-US" altLang="zh-CN" sz="2800">
                <a:solidFill>
                  <a:srgbClr val="639EF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[填空3].</a:t>
            </a:r>
            <a:endParaRPr lang="en-US" altLang="zh-CN" sz="2800">
              <a:solidFill>
                <a:srgbClr val="639EF4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  <a:p>
            <a:pPr lvl="0" algn="l">
              <a:lnSpc>
                <a:spcPct val="130000"/>
              </a:lnSpc>
              <a:buNone/>
            </a:pPr>
            <a:r>
              <a:rPr lang="en-US" altLang="zh-CN" sz="2800">
                <a:solidFill>
                  <a:srgbClr val="639EF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en-US" altLang="zh-CN" sz="2800" i="1" u="sng">
                <a:solidFill>
                  <a:srgbClr val="639EF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quack,  bellow,  croak,  chatter,  meow</a:t>
            </a:r>
            <a:r>
              <a:rPr lang="en-US" altLang="zh-CN" sz="2800">
                <a:solidFill>
                  <a:srgbClr val="639EF4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 </a:t>
            </a: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endParaRPr lang="en-US" altLang="zh-CN" sz="2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89154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874000" y="856615"/>
            <a:ext cx="3897630" cy="4922520"/>
            <a:chOff x="12400" y="1349"/>
            <a:chExt cx="6138" cy="7752"/>
          </a:xfrm>
        </p:grpSpPr>
        <p:pic>
          <p:nvPicPr>
            <p:cNvPr id="10" name="图片 9"/>
            <p:cNvPicPr/>
            <p:nvPr/>
          </p:nvPicPr>
          <p:blipFill>
            <a:blip r:embed="rId3"/>
            <a:srcRect b="4319"/>
            <a:stretch>
              <a:fillRect/>
            </a:stretch>
          </p:blipFill>
          <p:spPr>
            <a:xfrm>
              <a:off x="12400" y="1349"/>
              <a:ext cx="6138" cy="7753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7418" y="6093"/>
              <a:ext cx="787" cy="37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9200" cy="1000"/>
          </a:xfrm>
        </p:grpSpPr>
        <p:sp>
          <p:nvSpPr>
            <p:cNvPr id="5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2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229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prstClr val="white"/>
                </a:solidFill>
                <a:latin typeface="Arial Black" panose="020B0A04020102020204" pitchFamily="34" charset="0"/>
              </a:rPr>
              <a:t>Text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pic>
        <p:nvPicPr>
          <p:cNvPr id="11" name="图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t="37811" r="43034" b="24326"/>
          <a:stretch>
            <a:fillRect/>
          </a:stretch>
        </p:blipFill>
        <p:spPr>
          <a:xfrm>
            <a:off x="11264265" y="174625"/>
            <a:ext cx="503555" cy="454660"/>
          </a:xfrm>
          <a:prstGeom prst="rect">
            <a:avLst/>
          </a:prstGeom>
        </p:spPr>
      </p:pic>
      <p:sp>
        <p:nvSpPr>
          <p:cNvPr id="12" name="内容占位符 2"/>
          <p:cNvSpPr txBox="1"/>
          <p:nvPr/>
        </p:nvSpPr>
        <p:spPr bwMode="auto">
          <a:xfrm>
            <a:off x="836295" y="942340"/>
            <a:ext cx="10428605" cy="51727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indent="-360045" algn="just" eaLnBrk="1" hangingPunct="1">
              <a:lnSpc>
                <a:spcPct val="100000"/>
              </a:lnSpc>
              <a:buNone/>
              <a:defRPr/>
            </a:pPr>
            <a:r>
              <a:rPr lang="en-GB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   The incense sticks burnt </a:t>
            </a:r>
            <a:r>
              <a:rPr lang="en-GB" altLang="zh-CN" b="1" u="sng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low</a:t>
            </a:r>
            <a:r>
              <a:rPr lang="en-GB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GB" altLang="zh-CN" b="1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“Low” here is an adjective used as a subject complement.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  <a:cs typeface="Calibri" panose="020F0502020204030204" charset="0"/>
              </a:rPr>
              <a:t>（形容词做主语补语）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0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1. The poor girl was born </a:t>
            </a:r>
            <a:r>
              <a:rPr lang="en-US" altLang="zh-CN" u="sng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blind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10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2. It is a pity that he died </a:t>
            </a:r>
            <a:r>
              <a:rPr lang="en-US" altLang="zh-CN" u="sng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young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127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3. </a:t>
            </a:r>
            <a:r>
              <a:rPr lang="en-US" altLang="zh-CN" b="1" dirty="0">
                <a:latin typeface="华文仿宋" panose="02010600040101010101" charset="-122"/>
                <a:ea typeface="华文仿宋" panose="02010600040101010101" charset="-122"/>
                <a:cs typeface="Times New Roman" panose="02020603050405020304" charset="0"/>
                <a:sym typeface="+mn-ea"/>
              </a:rPr>
              <a:t>我站在那儿目瞪口呆。</a:t>
            </a:r>
            <a:endParaRPr lang="en-US" altLang="zh-CN" b="1" dirty="0">
              <a:latin typeface="华文仿宋" panose="02010600040101010101" charset="-122"/>
              <a:ea typeface="华文仿宋" panose="02010600040101010101" charset="-122"/>
              <a:cs typeface="Times New Roman" panose="02020603050405020304" charset="0"/>
              <a:sym typeface="+mn-ea"/>
            </a:endParaRPr>
          </a:p>
          <a:p>
            <a:pPr marL="127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I stood there </a:t>
            </a:r>
            <a:r>
              <a:rPr lang="en-US" altLang="zh-CN" u="sng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stunned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/</a:t>
            </a:r>
            <a:r>
              <a:rPr lang="en-US" altLang="zh-CN" u="sng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stupefied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/ </a:t>
            </a:r>
            <a:r>
              <a:rPr lang="en-US" altLang="zh-CN" u="sng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dumbfounded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. 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7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4. </a:t>
            </a:r>
            <a:r>
              <a:rPr lang="en-US" altLang="zh-CN" b="1" dirty="0">
                <a:latin typeface="华文仿宋" panose="02010600040101010101" charset="-122"/>
                <a:ea typeface="华文仿宋" panose="02010600040101010101" charset="-122"/>
                <a:cs typeface="Times New Roman" panose="02020603050405020304" charset="0"/>
                <a:sym typeface="+mn-ea"/>
              </a:rPr>
              <a:t>他被打得</a:t>
            </a:r>
            <a:r>
              <a:rPr lang="zh-CN" altLang="en-US" b="1" dirty="0">
                <a:latin typeface="华文仿宋" panose="02010600040101010101" charset="-122"/>
                <a:ea typeface="华文仿宋" panose="02010600040101010101" charset="-122"/>
                <a:cs typeface="Times New Roman" panose="02020603050405020304" charset="0"/>
                <a:sym typeface="+mn-ea"/>
              </a:rPr>
              <a:t>青一块</a:t>
            </a:r>
            <a:r>
              <a:rPr lang="zh-CN" altLang="en-US" b="1" dirty="0">
                <a:latin typeface="华文仿宋" panose="02010600040101010101" charset="-122"/>
                <a:ea typeface="华文仿宋" panose="02010600040101010101" charset="-122"/>
                <a:cs typeface="Times New Roman" panose="02020603050405020304" charset="0"/>
                <a:sym typeface="+mn-ea"/>
              </a:rPr>
              <a:t>紫一块。</a:t>
            </a:r>
            <a:endParaRPr lang="zh-CN" altLang="en-US" b="1" dirty="0">
              <a:latin typeface="华文仿宋" panose="02010600040101010101" charset="-122"/>
              <a:ea typeface="华文仿宋" panose="02010600040101010101" charset="-122"/>
              <a:cs typeface="Times New Roman" panose="02020603050405020304" charset="0"/>
              <a:sym typeface="+mn-ea"/>
            </a:endParaRPr>
          </a:p>
          <a:p>
            <a:pPr marL="1270" indent="0">
              <a:lnSpc>
                <a:spcPct val="100000"/>
              </a:lnSpc>
              <a:buNone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He was </a:t>
            </a:r>
            <a:r>
              <a:rPr lang="en-US" altLang="zh-CN" spc="-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beaten </a:t>
            </a:r>
            <a:r>
              <a:rPr lang="en-US" altLang="zh-CN" u="sng" spc="-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black and blue</a:t>
            </a:r>
            <a:r>
              <a:rPr lang="en-US" altLang="zh-CN" spc="-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.</a:t>
            </a:r>
            <a:endParaRPr lang="en-US" altLang="zh-CN" b="1" spc="-100" dirty="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8036560" y="3187065"/>
            <a:ext cx="3937000" cy="2927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090420" y="753110"/>
            <a:ext cx="8010525" cy="30727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lnSpc>
                <a:spcPct val="120000"/>
              </a:lnSpc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Chinese to English translation:1. 满面汗珠: be  </a:t>
            </a:r>
            <a:r>
              <a:rPr lang="en-US" altLang="zh-CN" sz="260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[填空1] </a:t>
            </a:r>
            <a:r>
              <a:rPr lang="en-US" altLang="zh-CN" sz="2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with perspiration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2. 一帆风顺: be  </a:t>
            </a:r>
            <a:r>
              <a:rPr lang="en-US" altLang="zh-CN" sz="260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[填空2]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sailing3.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宣布审判结果：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to deliver a  </a:t>
            </a:r>
            <a:r>
              <a:rPr lang="en-US" altLang="zh-CN" sz="260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[填空3]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4.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他犹豫不定地问道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: He asked  </a:t>
            </a:r>
            <a:r>
              <a:rPr lang="en-US" altLang="zh-CN" sz="260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[填空4].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20000"/>
              </a:lnSpc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说得再委婉一些：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speak more  </a:t>
            </a:r>
            <a:r>
              <a:rPr lang="en-US" altLang="zh-CN" sz="260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[填空5]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89154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663190" y="4099560"/>
            <a:ext cx="5505450" cy="242824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9200" cy="1000"/>
          </a:xfrm>
        </p:grpSpPr>
        <p:sp>
          <p:nvSpPr>
            <p:cNvPr id="5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2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229A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699770" y="617220"/>
            <a:ext cx="10412095" cy="369379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lnSpc>
                <a:spcPct val="120000"/>
              </a:lnSpc>
              <a:buNone/>
            </a:pPr>
            <a:r>
              <a:rPr lang="en-US" altLang="zh-CN" sz="2600">
                <a:solidFill>
                  <a:srgbClr val="000000"/>
                </a:solidFill>
                <a:latin typeface="Dubai" panose="020B0503030403030204" charset="0"/>
                <a:ea typeface="华文中宋" panose="02010600040101010101" charset="-122"/>
                <a:cs typeface="Dubai" panose="020B0503030403030204" charset="0"/>
              </a:rPr>
              <a:t>What rhetorical devices(修辞手段) are applied in the sentences below?</a:t>
            </a:r>
            <a:endParaRPr lang="en-US" altLang="zh-CN" sz="2600">
              <a:solidFill>
                <a:srgbClr val="000000"/>
              </a:solidFill>
              <a:latin typeface="Dubai" panose="020B0503030403030204" charset="0"/>
              <a:ea typeface="华文中宋" panose="02010600040101010101" charset="-122"/>
              <a:cs typeface="Dubai" panose="020B0503030403030204" charset="0"/>
            </a:endParaRPr>
          </a:p>
          <a:p>
            <a:pPr lvl="0" algn="l">
              <a:lnSpc>
                <a:spcPct val="120000"/>
              </a:lnSpc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1. Now he sounds like loose window shutters in a storm. </a:t>
            </a:r>
            <a:r>
              <a:rPr lang="en-US" altLang="zh-CN" sz="260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[填空1]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20000"/>
              </a:lnSpc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2. Two casualties for today. </a:t>
            </a:r>
            <a:r>
              <a:rPr lang="en-US" altLang="zh-CN" sz="260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[填空2]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20000"/>
              </a:lnSpc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3. ... as if a sword were hanging over his head.  </a:t>
            </a:r>
            <a:r>
              <a:rPr lang="en-US" altLang="zh-CN" sz="260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[填空3]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20000"/>
              </a:lnSpc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4. No judge delivering a sentence felt more pained and helpless. </a:t>
            </a:r>
            <a:r>
              <a:rPr lang="en-US" altLang="zh-CN" sz="260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[填空4]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0" algn="l">
              <a:lnSpc>
                <a:spcPct val="120000"/>
              </a:lnSpc>
              <a:buNone/>
            </a:pPr>
            <a:r>
              <a:rPr lang="en-US" altLang="zh-CN" sz="2600">
                <a:solidFill>
                  <a:srgbClr val="000000"/>
                </a:solidFill>
                <a:latin typeface="Dubai" panose="020B0503030403030204" charset="0"/>
                <a:ea typeface="华文中宋" panose="02010600040101010101" charset="-122"/>
                <a:cs typeface="Dubai" panose="020B0503030403030204" charset="0"/>
              </a:rPr>
              <a:t>a. simile(</a:t>
            </a:r>
            <a:r>
              <a:rPr lang="zh-CN" altLang="en-US" sz="2600">
                <a:solidFill>
                  <a:srgbClr val="000000"/>
                </a:solidFill>
                <a:latin typeface="Dubai" panose="020B0503030403030204" charset="0"/>
                <a:ea typeface="华文中宋" panose="02010600040101010101" charset="-122"/>
                <a:cs typeface="Dubai" panose="020B0503030403030204" charset="0"/>
              </a:rPr>
              <a:t>明喻</a:t>
            </a:r>
            <a:r>
              <a:rPr lang="en-US" altLang="zh-CN" sz="2600">
                <a:solidFill>
                  <a:srgbClr val="000000"/>
                </a:solidFill>
                <a:latin typeface="Dubai" panose="020B0503030403030204" charset="0"/>
                <a:ea typeface="华文中宋" panose="02010600040101010101" charset="-122"/>
                <a:cs typeface="Dubai" panose="020B0503030403030204" charset="0"/>
              </a:rPr>
              <a:t>)   b. metaphor(</a:t>
            </a:r>
            <a:r>
              <a:rPr lang="zh-CN" altLang="en-US" sz="2600">
                <a:solidFill>
                  <a:srgbClr val="000000"/>
                </a:solidFill>
                <a:latin typeface="Dubai" panose="020B0503030403030204" charset="0"/>
                <a:ea typeface="华文中宋" panose="02010600040101010101" charset="-122"/>
                <a:cs typeface="Dubai" panose="020B0503030403030204" charset="0"/>
              </a:rPr>
              <a:t>暗喻</a:t>
            </a:r>
            <a:r>
              <a:rPr lang="en-US" altLang="zh-CN" sz="2600">
                <a:solidFill>
                  <a:srgbClr val="000000"/>
                </a:solidFill>
                <a:latin typeface="Dubai" panose="020B0503030403030204" charset="0"/>
                <a:ea typeface="华文中宋" panose="02010600040101010101" charset="-122"/>
                <a:cs typeface="Dubai" panose="020B0503030403030204" charset="0"/>
              </a:rPr>
              <a:t>)   c. hyperbole(</a:t>
            </a:r>
            <a:r>
              <a:rPr lang="zh-CN" altLang="en-US" sz="2600">
                <a:solidFill>
                  <a:srgbClr val="000000"/>
                </a:solidFill>
                <a:latin typeface="Dubai" panose="020B0503030403030204" charset="0"/>
                <a:ea typeface="华文中宋" panose="02010600040101010101" charset="-122"/>
                <a:cs typeface="Dubai" panose="020B0503030403030204" charset="0"/>
              </a:rPr>
              <a:t>夸张</a:t>
            </a:r>
            <a:r>
              <a:rPr lang="en-US" altLang="zh-CN" sz="2600">
                <a:solidFill>
                  <a:srgbClr val="000000"/>
                </a:solidFill>
                <a:latin typeface="Dubai" panose="020B0503030403030204" charset="0"/>
                <a:ea typeface="华文中宋" panose="02010600040101010101" charset="-122"/>
                <a:cs typeface="Dubai" panose="020B0503030403030204" charset="0"/>
              </a:rPr>
              <a:t>)  d. allusion(</a:t>
            </a:r>
            <a:r>
              <a:rPr lang="zh-CN" altLang="en-US" sz="2600">
                <a:solidFill>
                  <a:srgbClr val="000000"/>
                </a:solidFill>
                <a:latin typeface="Dubai" panose="020B0503030403030204" charset="0"/>
                <a:ea typeface="华文中宋" panose="02010600040101010101" charset="-122"/>
                <a:cs typeface="Dubai" panose="020B0503030403030204" charset="0"/>
              </a:rPr>
              <a:t>典故</a:t>
            </a:r>
            <a:r>
              <a:rPr lang="en-US" altLang="zh-CN" sz="2600">
                <a:solidFill>
                  <a:srgbClr val="000000"/>
                </a:solidFill>
                <a:latin typeface="Dubai" panose="020B0503030403030204" charset="0"/>
                <a:ea typeface="华文中宋" panose="02010600040101010101" charset="-122"/>
                <a:cs typeface="Dubai" panose="020B0503030403030204" charset="0"/>
              </a:rPr>
              <a:t>)</a:t>
            </a:r>
            <a:endParaRPr lang="en-US" altLang="zh-CN" sz="2600">
              <a:solidFill>
                <a:srgbClr val="000000"/>
              </a:solidFill>
              <a:latin typeface="Dubai" panose="020B0503030403030204" charset="0"/>
              <a:ea typeface="华文中宋" panose="02010600040101010101" charset="-122"/>
              <a:cs typeface="Dubai" panose="020B0503030403030204" charset="0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89154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1966595" y="4311015"/>
            <a:ext cx="6193790" cy="233299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9200" cy="1000"/>
          </a:xfrm>
        </p:grpSpPr>
        <p:sp>
          <p:nvSpPr>
            <p:cNvPr id="5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2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1B8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prstClr val="white"/>
                </a:solidFill>
                <a:latin typeface="Arial Black" panose="020B0A04020102020204" pitchFamily="34" charset="0"/>
              </a:rPr>
              <a:t>Speaking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pic>
        <p:nvPicPr>
          <p:cNvPr id="11" name="图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t="37811" r="43034" b="24326"/>
          <a:stretch>
            <a:fillRect/>
          </a:stretch>
        </p:blipFill>
        <p:spPr>
          <a:xfrm>
            <a:off x="11264265" y="174625"/>
            <a:ext cx="503555" cy="454660"/>
          </a:xfrm>
          <a:prstGeom prst="rect">
            <a:avLst/>
          </a:prstGeom>
        </p:spPr>
      </p:pic>
      <p:sp>
        <p:nvSpPr>
          <p:cNvPr id="12" name="内容占位符 2"/>
          <p:cNvSpPr txBox="1"/>
          <p:nvPr/>
        </p:nvSpPr>
        <p:spPr bwMode="auto">
          <a:xfrm>
            <a:off x="742950" y="911225"/>
            <a:ext cx="6694805" cy="34328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indent="0">
              <a:lnSpc>
                <a:spcPct val="80000"/>
              </a:lnSpc>
              <a:buNone/>
            </a:pPr>
            <a:r>
              <a:rPr lang="en-US" altLang="zh-CN" sz="3200" b="1" spc="-100" dirty="0">
                <a:latin typeface="Calibri" panose="020F0502020204030204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Share with us</a:t>
            </a:r>
            <a:endParaRPr lang="en-US" altLang="zh-CN" sz="3200" b="1" spc="-100" dirty="0">
              <a:latin typeface="Calibri" panose="020F0502020204030204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1270" indent="0">
              <a:lnSpc>
                <a:spcPct val="80000"/>
              </a:lnSpc>
              <a:buNone/>
            </a:pPr>
            <a:r>
              <a:rPr lang="en-US" altLang="zh-CN" sz="3200" b="1" spc="-100" dirty="0">
                <a:latin typeface="Calibri" panose="020F0502020204030204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1. A lie you told which was necessary</a:t>
            </a:r>
            <a:r>
              <a:rPr lang="en-US" altLang="zh-CN" sz="3200" b="1" spc="-100" dirty="0">
                <a:latin typeface="Calibri" panose="020F0502020204030204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.  </a:t>
            </a:r>
            <a:endParaRPr lang="en-US" altLang="zh-CN" sz="3200" b="1" spc="-100" dirty="0">
              <a:latin typeface="Calibri" panose="020F0502020204030204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1270" indent="0">
              <a:lnSpc>
                <a:spcPct val="80000"/>
              </a:lnSpc>
              <a:buNone/>
            </a:pPr>
            <a:r>
              <a:rPr lang="en-US" altLang="zh-CN" sz="3200" b="1" spc="-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2. A true word which hurt you or someone else.</a:t>
            </a:r>
            <a:endParaRPr lang="en-US" altLang="zh-CN" sz="3200" b="1" spc="-100" dirty="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1270" indent="0">
              <a:lnSpc>
                <a:spcPct val="80000"/>
              </a:lnSpc>
              <a:buNone/>
            </a:pPr>
            <a:r>
              <a:rPr lang="en-US" altLang="zh-CN" sz="3200" b="1" spc="-100" dirty="0">
                <a:solidFill>
                  <a:schemeClr val="tx1"/>
                </a:solidFill>
                <a:latin typeface="Calibri" panose="020F0502020204030204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3. Do you agree with the author’s saying: Truth is like the sun? </a:t>
            </a:r>
            <a:endParaRPr lang="en-US" altLang="zh-CN" sz="3200" b="1" spc="-100" dirty="0">
              <a:solidFill>
                <a:schemeClr val="tx1"/>
              </a:solidFill>
              <a:latin typeface="Calibri" panose="020F0502020204030204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2104390" y="3992245"/>
            <a:ext cx="3991610" cy="229743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5"/>
          <a:stretch>
            <a:fillRect/>
          </a:stretch>
        </p:blipFill>
        <p:spPr>
          <a:xfrm>
            <a:off x="7437755" y="1294765"/>
            <a:ext cx="4514850" cy="451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prstClr val="white"/>
                </a:solidFill>
                <a:latin typeface="Arial Black" panose="020B0A04020102020204" pitchFamily="34" charset="0"/>
              </a:rPr>
              <a:t>Poem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pic>
        <p:nvPicPr>
          <p:cNvPr id="11" name="图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t="37811" r="43034" b="24326"/>
          <a:stretch>
            <a:fillRect/>
          </a:stretch>
        </p:blipFill>
        <p:spPr>
          <a:xfrm>
            <a:off x="11264265" y="174625"/>
            <a:ext cx="503555" cy="45466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4"/>
          <a:srcRect r="45425"/>
          <a:stretch>
            <a:fillRect/>
          </a:stretch>
        </p:blipFill>
        <p:spPr>
          <a:xfrm>
            <a:off x="1051560" y="852170"/>
            <a:ext cx="5044440" cy="55962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69355" y="1380490"/>
            <a:ext cx="5132070" cy="4540250"/>
          </a:xfrm>
          <a:prstGeom prst="rect">
            <a:avLst/>
          </a:prstGeom>
          <a:solidFill>
            <a:srgbClr val="D8CDB7"/>
          </a:solidFill>
        </p:spPr>
        <p:txBody>
          <a:bodyPr wrap="square">
            <a:noAutofit/>
          </a:bodyPr>
          <a:p>
            <a:pPr marL="0" indent="0">
              <a:lnSpc>
                <a:spcPct val="130000"/>
              </a:lnSpc>
            </a:pPr>
            <a:r>
              <a:rPr lang="zh-CN" altLang="en-US" sz="2400" b="1" i="0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要说出全部</a:t>
            </a:r>
            <a:r>
              <a:rPr lang="zh-CN" altLang="en-US" sz="2400" b="1" i="0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真相，但切莫直言</a:t>
            </a:r>
            <a:r>
              <a:rPr lang="en-US" altLang="zh-CN" sz="2400" b="1" i="0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endParaRPr lang="en-US" altLang="zh-CN" sz="2400" b="1" i="0">
              <a:solidFill>
                <a:srgbClr val="53586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400" b="1" i="0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迂回之路方能取胜</a:t>
            </a:r>
            <a:endParaRPr lang="zh-CN" altLang="en-US" sz="2400" b="1" i="0">
              <a:solidFill>
                <a:srgbClr val="53586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400" b="1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真相</a:t>
            </a:r>
            <a:r>
              <a:rPr lang="zh-CN" altLang="en-US" sz="2400" b="1" i="0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的惊喜太炫目</a:t>
            </a:r>
            <a:endParaRPr lang="zh-CN" altLang="en-US" sz="2400" b="1" i="0">
              <a:solidFill>
                <a:srgbClr val="53586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400" b="1" i="0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对于我们脆弱的欢喜而言，过于明亮</a:t>
            </a:r>
            <a:endParaRPr lang="zh-CN" altLang="en-US" sz="2400" b="1" i="0">
              <a:solidFill>
                <a:srgbClr val="53586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</a:pPr>
            <a:endParaRPr lang="zh-CN" altLang="en-US" sz="2400" b="1" i="0">
              <a:solidFill>
                <a:srgbClr val="53586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400" b="1" i="0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如缓解孩子对闪电的</a:t>
            </a:r>
            <a:r>
              <a:rPr lang="zh-CN" altLang="en-US" sz="2400" b="1" i="0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惊恐</a:t>
            </a:r>
            <a:endParaRPr lang="zh-CN" altLang="en-US" sz="2400" b="1" i="0">
              <a:solidFill>
                <a:srgbClr val="53586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400" b="1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需要我们慈爱</a:t>
            </a:r>
            <a:r>
              <a:rPr lang="zh-CN" altLang="en-US" sz="2400" b="1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的解释</a:t>
            </a:r>
            <a:r>
              <a:rPr lang="zh-CN" altLang="en-US" sz="2400" b="1" i="0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endParaRPr lang="zh-CN" altLang="en-US" sz="2400" b="1" i="0">
              <a:solidFill>
                <a:srgbClr val="53586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400" b="1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真相</a:t>
            </a:r>
            <a:r>
              <a:rPr lang="zh-CN" altLang="en-US" sz="2400" b="1" i="0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必须逐渐散发它的光芒，</a:t>
            </a:r>
            <a:endParaRPr lang="zh-CN" altLang="en-US" sz="2400" b="1" i="0">
              <a:solidFill>
                <a:srgbClr val="53586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altLang="en-US" sz="2400" b="1" i="0">
                <a:solidFill>
                  <a:srgbClr val="53586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否则每一个人都会失明。</a:t>
            </a:r>
            <a:endParaRPr lang="zh-CN" altLang="en-US" sz="2400" b="1" i="0">
              <a:solidFill>
                <a:srgbClr val="53586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y="19050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338"/>
            <a:ext cx="221615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 Black" panose="020B0A04020102020204" pitchFamily="34" charset="0"/>
              </a:rPr>
              <a:t>Lead-in</a:t>
            </a:r>
            <a:endParaRPr lang="en-US" altLang="zh-CN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951230" y="1141730"/>
            <a:ext cx="8312785" cy="52063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lvl="0" indent="0" algn="ctr"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pc="-100" dirty="0">
                <a:solidFill>
                  <a:prstClr val="black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The Most Popular </a:t>
            </a:r>
            <a:r>
              <a:rPr lang="en-US" altLang="zh-CN" spc="-100" dirty="0">
                <a:solidFill>
                  <a:srgbClr val="EB6F92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White Lies</a:t>
            </a:r>
            <a:r>
              <a:rPr lang="en-US" altLang="zh-CN" spc="-100" dirty="0">
                <a:solidFill>
                  <a:prstClr val="black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We Tell or Hear Every Day:</a:t>
            </a:r>
            <a:endParaRPr lang="en-US" altLang="zh-CN" spc="-100" dirty="0">
              <a:solidFill>
                <a:prstClr val="black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  <a:p>
            <a:pPr marL="0" lvl="0" indent="502920" algn="just"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i="1" spc="-100" dirty="0">
                <a:solidFill>
                  <a:prstClr val="black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Thank you for your gift. I love it so much!</a:t>
            </a:r>
            <a:endParaRPr lang="en-US" altLang="zh-CN" i="1" spc="-100" dirty="0">
              <a:solidFill>
                <a:prstClr val="black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pPr marL="0" lvl="0" indent="502920" algn="just"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i="1" spc="-100" dirty="0">
                <a:solidFill>
                  <a:prstClr val="black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Yeah, you look great in that dress. </a:t>
            </a:r>
            <a:endParaRPr lang="en-US" altLang="zh-CN" i="1" spc="-100" dirty="0">
              <a:solidFill>
                <a:prstClr val="black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pPr marL="0" lvl="0" indent="502920" algn="just"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i="1" spc="-100" dirty="0">
                <a:solidFill>
                  <a:prstClr val="black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Your baby is adorable!</a:t>
            </a:r>
            <a:endParaRPr lang="en-US" altLang="zh-CN" i="1" spc="-100" dirty="0">
              <a:solidFill>
                <a:prstClr val="black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pPr marL="0" lvl="0" indent="502920" algn="just"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i="1" spc="-100" dirty="0">
                <a:solidFill>
                  <a:prstClr val="black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The food will be served in 5 minutes. </a:t>
            </a:r>
            <a:endParaRPr lang="en-US" altLang="zh-CN" i="1" spc="-100" dirty="0">
              <a:solidFill>
                <a:prstClr val="black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pPr marL="0" lvl="0" indent="502920" algn="just"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i="1" spc="-100" dirty="0">
                <a:solidFill>
                  <a:prstClr val="black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I’m five minutes away.</a:t>
            </a:r>
            <a:endParaRPr lang="en-US" altLang="zh-CN" i="1" spc="-100" dirty="0">
              <a:solidFill>
                <a:prstClr val="black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pPr marL="0" lvl="0" indent="502920" algn="just"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i="1" spc="-100" dirty="0">
                <a:solidFill>
                  <a:prstClr val="black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I’m fine.</a:t>
            </a:r>
            <a:endParaRPr lang="en-US" altLang="zh-CN" i="1" spc="-100" dirty="0">
              <a:solidFill>
                <a:prstClr val="black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pPr marL="0" lvl="0" indent="502920" algn="just"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i="1" spc="-100" dirty="0">
                <a:solidFill>
                  <a:prstClr val="black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I would never lie to you.</a:t>
            </a:r>
            <a:endParaRPr lang="en-US" altLang="zh-CN" i="1" spc="-100" dirty="0">
              <a:solidFill>
                <a:prstClr val="black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  <a:p>
            <a:pPr marL="0" lvl="0" indent="502920" algn="just" eaLnBrk="1" hangingPunct="1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zh-CN" i="1" spc="-100" dirty="0">
                <a:solidFill>
                  <a:prstClr val="black"/>
                </a:solidFill>
                <a:latin typeface="Times New Roman" panose="02020603050405020304" charset="0"/>
                <a:ea typeface="Calibri" panose="020F0502020204030204" charset="0"/>
                <a:cs typeface="Times New Roman" panose="02020603050405020304" charset="0"/>
              </a:rPr>
              <a:t>I’m 29.</a:t>
            </a:r>
            <a:endParaRPr lang="en-US" altLang="zh-CN" i="1" spc="-100" dirty="0">
              <a:solidFill>
                <a:prstClr val="black"/>
              </a:solidFill>
              <a:latin typeface="Times New Roman" panose="02020603050405020304" charset="0"/>
              <a:ea typeface="Calibri" panose="020F05020202040302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655" y="2618105"/>
            <a:ext cx="2692400" cy="2620010"/>
          </a:xfrm>
          <a:prstGeom prst="rect">
            <a:avLst/>
          </a:prstGeom>
        </p:spPr>
      </p:pic>
      <p:pic>
        <p:nvPicPr>
          <p:cNvPr id="12" name="图片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t="37811" r="43034" b="24326"/>
          <a:stretch>
            <a:fillRect/>
          </a:stretch>
        </p:blipFill>
        <p:spPr>
          <a:xfrm>
            <a:off x="11264265" y="174625"/>
            <a:ext cx="503555" cy="454660"/>
          </a:xfrm>
          <a:prstGeom prst="rect">
            <a:avLst/>
          </a:prstGeom>
        </p:spPr>
      </p:pic>
      <p:pic>
        <p:nvPicPr>
          <p:cNvPr id="9" name="图片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8" b="31548"/>
          <a:stretch>
            <a:fillRect/>
          </a:stretch>
        </p:blipFill>
        <p:spPr>
          <a:xfrm>
            <a:off x="10627995" y="160020"/>
            <a:ext cx="524510" cy="427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19200" y="871855"/>
            <a:ext cx="9753600" cy="13303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Share with us a lie you recently told or heard.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89154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/>
        </p:nvSpPr>
        <p:spPr/>
      </p:sp>
      <p:pic>
        <p:nvPicPr>
          <p:cNvPr id="13" name="图片 12"/>
          <p:cNvPicPr/>
          <p:nvPr/>
        </p:nvPicPr>
        <p:blipFill>
          <a:blip r:embed="rId3"/>
          <a:stretch>
            <a:fillRect/>
          </a:stretch>
        </p:blipFill>
        <p:spPr>
          <a:xfrm>
            <a:off x="1135380" y="2233930"/>
            <a:ext cx="3914775" cy="312737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5960745" y="2205355"/>
            <a:ext cx="4599305" cy="315595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5"/>
            </p:custDataLst>
          </p:nvPr>
        </p:nvGrpSpPr>
        <p:grpSpPr>
          <a:xfrm>
            <a:off x="0" y="0"/>
            <a:ext cx="12192000" cy="635000"/>
            <a:chOff x="0" y="0"/>
            <a:chExt cx="19200" cy="1000"/>
          </a:xfrm>
        </p:grpSpPr>
        <p:sp>
          <p:nvSpPr>
            <p:cNvPr id="5" name="TitleBackground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192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en-US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E35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338"/>
            <a:ext cx="221615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 Black" panose="020B0A04020102020204" pitchFamily="34" charset="0"/>
              </a:rPr>
              <a:t>Background</a:t>
            </a:r>
            <a:endParaRPr lang="en-US" altLang="zh-CN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内容占位符 2"/>
          <p:cNvSpPr txBox="1"/>
          <p:nvPr/>
        </p:nvSpPr>
        <p:spPr bwMode="auto">
          <a:xfrm>
            <a:off x="589915" y="1184910"/>
            <a:ext cx="8439150" cy="3769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" marR="0" lvl="0" indent="0" algn="just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The author of the text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805815" lvl="0" indent="-457200" algn="just" eaLnBrk="1" hangingPunct="1">
              <a:spcBef>
                <a:spcPts val="600"/>
              </a:spcBef>
              <a:buClr>
                <a:srgbClr val="000000"/>
              </a:buClr>
              <a:buSzPct val="85000"/>
              <a:buFont typeface="Wingdings" panose="05000000000000000000" charset="0"/>
              <a:buChar char="Ø"/>
              <a:defRPr/>
            </a:pPr>
            <a:r>
              <a:rPr lang="en-US" altLang="zh-CN" dirty="0" smtClean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R.K</a:t>
            </a: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. Narayan(</a:t>
            </a:r>
            <a:r>
              <a:rPr lang="zh-CN" altLang="en-US" dirty="0">
                <a:solidFill>
                  <a:sysClr val="windowText" lastClr="000000"/>
                </a:solidFill>
                <a:latin typeface="华文楷体" panose="02010600040101010101" charset="-122"/>
                <a:ea typeface="华文楷体" panose="02010600040101010101" charset="-122"/>
              </a:rPr>
              <a:t>纳拉扬</a:t>
            </a: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(1906-2001)</a:t>
            </a:r>
            <a:r>
              <a:rPr lang="zh-CN" altLang="en-US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817880" lvl="0" indent="-457200" algn="just" eaLnBrk="1" hangingPunct="1">
              <a:spcBef>
                <a:spcPts val="600"/>
              </a:spcBef>
              <a:buClr>
                <a:srgbClr val="000000"/>
              </a:buClr>
              <a:buSzPct val="85000"/>
              <a:buFont typeface="Wingdings" panose="05000000000000000000" charset="0"/>
              <a:buChar char="Ø"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one of the best-known and widely read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/>
                <a:ea typeface="宋体" panose="02010600030101010101" pitchFamily="2" charset="-122"/>
              </a:rPr>
              <a:t>Indian</a:t>
            </a: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 writers. </a:t>
            </a:r>
            <a:r>
              <a:rPr lang="zh-CN" altLang="en-US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457200" lvl="0" indent="-26035" algn="just" eaLnBrk="1" hangingPunct="1">
              <a:spcBef>
                <a:spcPts val="600"/>
              </a:spcBef>
              <a:buClr>
                <a:srgbClr val="000000"/>
              </a:buClr>
              <a:buSzPct val="85000"/>
              <a:buFont typeface="Wingdings" panose="05000000000000000000" charset="0"/>
              <a:buChar char="Ø"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His style is marked by </a:t>
            </a:r>
            <a:r>
              <a:rPr lang="en-US" altLang="zh-CN" dirty="0">
                <a:solidFill>
                  <a:schemeClr val="accent2"/>
                </a:solidFill>
                <a:latin typeface="Calibri" panose="020F0502020204030204"/>
                <a:ea typeface="宋体" panose="02010600030101010101" pitchFamily="2" charset="-122"/>
              </a:rPr>
              <a:t>warm humor, gentle irony, and simplicity</a:t>
            </a: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.</a:t>
            </a: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786130" lvl="0" indent="-457200" algn="just" eaLnBrk="1" hangingPunct="1">
              <a:spcBef>
                <a:spcPts val="600"/>
              </a:spcBef>
              <a:buClr>
                <a:srgbClr val="000000"/>
              </a:buClr>
              <a:buSzPct val="85000"/>
              <a:buFont typeface="Wingdings" panose="05000000000000000000" charset="0"/>
              <a:buChar char="Ø"/>
              <a:defRPr/>
            </a:pP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The text "Like the Sun" is taken from his </a:t>
            </a:r>
            <a:r>
              <a:rPr lang="en-US" altLang="zh-CN" i="1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Under the Banyan Tree and Other Stories</a:t>
            </a:r>
            <a:r>
              <a:rPr lang="en-US" altLang="zh-CN" dirty="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rPr>
              <a:t>, published in 1985.</a:t>
            </a:r>
            <a:endParaRPr lang="en-US" altLang="zh-CN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1143000" marR="0" lvl="2" indent="-227330" algn="just" defTabSz="914400" rtl="0" eaLnBrk="1" fontAlgn="base" latinLnBrk="0" hangingPunct="1"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005" y="1184910"/>
            <a:ext cx="2456815" cy="3846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prstClr val="white"/>
                </a:solidFill>
                <a:latin typeface="Arial Black" panose="020B0A04020102020204" pitchFamily="34" charset="0"/>
              </a:rPr>
              <a:t>Text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pic>
        <p:nvPicPr>
          <p:cNvPr id="11" name="图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t="37811" r="43034" b="24326"/>
          <a:stretch>
            <a:fillRect/>
          </a:stretch>
        </p:blipFill>
        <p:spPr>
          <a:xfrm>
            <a:off x="11264265" y="174625"/>
            <a:ext cx="503555" cy="454660"/>
          </a:xfrm>
          <a:prstGeom prst="rect">
            <a:avLst/>
          </a:prstGeom>
        </p:spPr>
      </p:pic>
      <p:sp>
        <p:nvSpPr>
          <p:cNvPr id="12" name="内容占位符 2"/>
          <p:cNvSpPr txBox="1"/>
          <p:nvPr/>
        </p:nvSpPr>
        <p:spPr bwMode="auto">
          <a:xfrm>
            <a:off x="835660" y="1097915"/>
            <a:ext cx="10677525" cy="52997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indent="-360045" algn="just" eaLnBrk="1" hangingPunct="1">
              <a:lnSpc>
                <a:spcPct val="90000"/>
              </a:lnSpc>
              <a:buNone/>
              <a:defRPr/>
            </a:pPr>
            <a:r>
              <a:rPr lang="zh-CN" altLang="en-US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But Sekhar cut him short: “Far from it. He always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struck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me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as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mean and selfish.” 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cut ... short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: interrupt 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lvl="0" indent="0" algn="just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The chairman will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cut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a speaker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short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if he talks too long.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strike sb. as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: give sb. a particular impression </a:t>
            </a:r>
            <a:r>
              <a:rPr lang="zh-CN" altLang="en-US" sz="24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给人</a:t>
            </a:r>
            <a:r>
              <a:rPr lang="en-US" altLang="zh-CN" sz="24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……</a:t>
            </a:r>
            <a:r>
              <a:rPr lang="zh-CN" altLang="en-US" sz="24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印象；让人觉得</a:t>
            </a:r>
            <a:endParaRPr lang="en-US" altLang="zh-CN" i="1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 </a:t>
            </a: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他给我的印象很浪漫。</a:t>
            </a:r>
            <a:endParaRPr lang="zh-CN" altLang="en-US" dirty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60045" lvl="0" indent="-360045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    He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strikes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me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as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romantic.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2. His reaction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struck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me as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odd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lvl="0" indent="-360045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</a:t>
            </a: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他的反应令我诧异。</a:t>
            </a:r>
            <a:endParaRPr lang="zh-CN" altLang="en-US" dirty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marL="360045" lvl="0" indent="-360045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3. Lucy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strikes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me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  <a:cs typeface="Calibri" panose="020F0502020204030204" charset="0"/>
              </a:rPr>
              <a:t>as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a very silly girl.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621395" y="3663315"/>
            <a:ext cx="2348230" cy="2401570"/>
            <a:chOff x="13577" y="5769"/>
            <a:chExt cx="3698" cy="3782"/>
          </a:xfrm>
        </p:grpSpPr>
        <p:pic>
          <p:nvPicPr>
            <p:cNvPr id="2" name="图片 1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3577" y="5769"/>
              <a:ext cx="3698" cy="3782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609" y="8826"/>
              <a:ext cx="163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Berlin Sans FB Demi" panose="020E0802020502020306" charset="0"/>
                  <a:cs typeface="Berlin Sans FB Demi" panose="020E0802020502020306" charset="0"/>
                </a:rPr>
                <a:t>wince</a:t>
              </a:r>
              <a:endParaRPr lang="en-US" altLang="zh-CN" sz="2400">
                <a:latin typeface="Berlin Sans FB Demi" panose="020E0802020502020306" charset="0"/>
                <a:cs typeface="Berlin Sans FB Demi" panose="020E0802020502020306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84505" y="701040"/>
            <a:ext cx="8716010" cy="51314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marL="266700" indent="0" algn="just">
              <a:lnSpc>
                <a:spcPct val="110000"/>
              </a:lnSpc>
              <a:buNone/>
              <a:defRPr/>
            </a:pPr>
            <a:r>
              <a:rPr lang="en-US" altLang="zh-CN" sz="2800" dirty="0" err="1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Sekhar</a:t>
            </a:r>
            <a:r>
              <a:rPr lang="en-US" altLang="zh-CN" sz="2800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’s e</a:t>
            </a:r>
            <a:r>
              <a:rPr lang="en-US" altLang="zh-CN" sz="2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xperiment: to give and take  </a:t>
            </a:r>
            <a:r>
              <a:rPr lang="en-US" altLang="zh-CN" sz="2800" dirty="0">
                <a:solidFill>
                  <a:srgbClr val="639EF4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[填空1]</a:t>
            </a:r>
            <a:r>
              <a:rPr lang="en-US" altLang="zh-CN" sz="2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 Truth.</a:t>
            </a:r>
            <a:endParaRPr lang="en-US" altLang="zh-CN" sz="28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266700" indent="0" algn="just">
              <a:lnSpc>
                <a:spcPct val="110000"/>
              </a:lnSpc>
              <a:buNone/>
              <a:defRPr/>
            </a:pPr>
            <a:r>
              <a:rPr lang="en-US" altLang="zh-CN" sz="2800" b="1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T</a:t>
            </a:r>
            <a:r>
              <a:rPr lang="en-US" altLang="zh-CN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est 1:  </a:t>
            </a:r>
            <a:endParaRPr lang="en-US" altLang="zh-CN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  <a:sym typeface="+mn-ea"/>
            </a:endParaRPr>
          </a:p>
          <a:p>
            <a:pPr marL="266700" indent="0" algn="just">
              <a:lnSpc>
                <a:spcPct val="110000"/>
              </a:lnSpc>
              <a:buNone/>
              <a:defRPr/>
            </a:pPr>
            <a:r>
              <a:rPr lang="en-US" altLang="zh-CN" sz="2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When his wife brought him his breakfast with a titbit she considered her  </a:t>
            </a:r>
            <a:r>
              <a:rPr lang="en-US" altLang="zh-CN" sz="2800" dirty="0">
                <a:solidFill>
                  <a:srgbClr val="639EF4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[填空2](</a:t>
            </a:r>
            <a:r>
              <a:rPr lang="zh-CN" altLang="en-US" sz="28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代表作</a:t>
            </a:r>
            <a:r>
              <a:rPr lang="en-US" altLang="zh-CN" sz="2800" dirty="0">
                <a:solidFill>
                  <a:srgbClr val="639EF4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)</a:t>
            </a:r>
            <a:r>
              <a:rPr lang="en-US" altLang="zh-CN" sz="2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  but he always disliked, he told her the truth, and saw his wife </a:t>
            </a:r>
            <a:r>
              <a:rPr lang="en-US" altLang="zh-CN" sz="2800" dirty="0">
                <a:solidFill>
                  <a:srgbClr val="639EF4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[填空3]</a:t>
            </a:r>
            <a:r>
              <a:rPr lang="en-US" altLang="zh-CN" sz="2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 (</a:t>
            </a:r>
            <a:r>
              <a:rPr lang="zh-CN" altLang="en-US" sz="2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皱眉</a:t>
            </a:r>
            <a:r>
              <a:rPr lang="en-US" altLang="zh-CN" sz="2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).</a:t>
            </a:r>
            <a:endParaRPr lang="en-US" altLang="zh-CN" sz="28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266700" indent="0" algn="just">
              <a:lnSpc>
                <a:spcPct val="110000"/>
              </a:lnSpc>
              <a:buNone/>
              <a:defRPr/>
            </a:pPr>
            <a:r>
              <a:rPr lang="en-US" altLang="zh-CN" sz="2800" b="1" dirty="0" smtClea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 T</a:t>
            </a:r>
            <a:r>
              <a:rPr lang="en-US" altLang="zh-CN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est 2</a:t>
            </a:r>
            <a:r>
              <a:rPr lang="zh-CN" altLang="en-US" sz="2800" b="1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：</a:t>
            </a:r>
            <a:endParaRPr lang="zh-CN" altLang="en-US" sz="2800" b="1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  <a:sym typeface="+mn-ea"/>
            </a:endParaRPr>
          </a:p>
          <a:p>
            <a:pPr marL="266700" indent="0" algn="just">
              <a:lnSpc>
                <a:spcPct val="110000"/>
              </a:lnSpc>
              <a:buNone/>
              <a:defRPr/>
            </a:pPr>
            <a:r>
              <a:rPr lang="en-US" altLang="zh-CN" sz="2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When his colleague expressed sadness over the death of a person whom the colleague thought was a fine man, Sekhar told him that he thought the man was  </a:t>
            </a:r>
            <a:r>
              <a:rPr lang="en-US" altLang="zh-CN" sz="2800" dirty="0">
                <a:solidFill>
                  <a:srgbClr val="639EF4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[填空4]</a:t>
            </a:r>
            <a:r>
              <a:rPr lang="en-US" altLang="zh-CN" sz="2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 (</a:t>
            </a:r>
            <a:r>
              <a:rPr lang="zh-CN" altLang="en-US" sz="2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刻薄</a:t>
            </a:r>
            <a:r>
              <a:rPr lang="en-US" altLang="zh-CN" sz="28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  <a:sym typeface="+mn-ea"/>
              </a:rPr>
              <a:t>) and selfish.</a:t>
            </a:r>
            <a:endParaRPr lang="en-US" altLang="zh-CN" sz="2800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89154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9711055" y="1989455"/>
            <a:ext cx="2106930" cy="255397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12192000" cy="635000"/>
            <a:chOff x="0" y="0"/>
            <a:chExt cx="19200" cy="1000"/>
          </a:xfrm>
        </p:grpSpPr>
        <p:sp>
          <p:nvSpPr>
            <p:cNvPr id="5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2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填空题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20分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1B8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prstClr val="white"/>
                </a:solidFill>
                <a:latin typeface="Arial Black" panose="020B0A04020102020204" pitchFamily="34" charset="0"/>
              </a:rPr>
              <a:t>Text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pic>
        <p:nvPicPr>
          <p:cNvPr id="11" name="图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t="37811" r="43034" b="24326"/>
          <a:stretch>
            <a:fillRect/>
          </a:stretch>
        </p:blipFill>
        <p:spPr>
          <a:xfrm>
            <a:off x="11264265" y="174625"/>
            <a:ext cx="503555" cy="454660"/>
          </a:xfrm>
          <a:prstGeom prst="rect">
            <a:avLst/>
          </a:prstGeom>
        </p:spPr>
      </p:pic>
      <p:sp>
        <p:nvSpPr>
          <p:cNvPr id="12" name="内容占位符 2"/>
          <p:cNvSpPr txBox="1"/>
          <p:nvPr/>
        </p:nvSpPr>
        <p:spPr bwMode="auto">
          <a:xfrm>
            <a:off x="502920" y="1226185"/>
            <a:ext cx="8177530" cy="40659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indent="-360045" algn="just" eaLnBrk="1" hangingPunct="1">
              <a:lnSpc>
                <a:spcPct val="100000"/>
              </a:lnSpc>
              <a:buNone/>
              <a:defRPr/>
            </a:pPr>
            <a:r>
              <a:rPr lang="zh-CN" altLang="en-US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   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He had kept putting the work off for weeks, feeling all the time as if a sword were hanging over his head. </a:t>
            </a:r>
            <a:endParaRPr lang="en-US" altLang="zh-CN" b="1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360045" indent="-360045" algn="just" eaLnBrk="1" hangingPunct="1">
              <a:lnSpc>
                <a:spcPct val="10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    </a:t>
            </a: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他还没开始批改，已经拖了好几个星期了，这些考卷就好像一把</a:t>
            </a:r>
            <a:r>
              <a:rPr lang="zh-CN" altLang="en-US" dirty="0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达摩克利斯剑</a:t>
            </a: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一直悬在头上。</a:t>
            </a:r>
            <a:endParaRPr lang="zh-CN" altLang="en-US" dirty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Calibri" panose="020F0502020204030204" charset="0"/>
            </a:endParaRPr>
          </a:p>
          <a:p>
            <a:pPr marL="457200" lvl="0" indent="-457200" algn="just" eaLnBrk="1" hangingPunct="1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prstClr val="black"/>
                </a:solidFill>
                <a:latin typeface="Dubai" panose="020B0503030403030204" charset="0"/>
                <a:cs typeface="Dubai" panose="020B0503030403030204" charset="0"/>
              </a:rPr>
              <a:t>Here the “sword” refers to the “</a:t>
            </a:r>
            <a:r>
              <a:rPr lang="en-US" altLang="zh-CN" dirty="0">
                <a:solidFill>
                  <a:srgbClr val="FF0000"/>
                </a:solidFill>
                <a:latin typeface="Dubai" panose="020B0503030403030204" charset="0"/>
                <a:cs typeface="Dubai" panose="020B0503030403030204" charset="0"/>
              </a:rPr>
              <a:t>sword of Damocles</a:t>
            </a:r>
            <a:r>
              <a:rPr lang="en-US" altLang="zh-CN" dirty="0">
                <a:solidFill>
                  <a:prstClr val="black"/>
                </a:solidFill>
                <a:latin typeface="Dubai" panose="020B0503030403030204" charset="0"/>
                <a:cs typeface="Dubai" panose="020B0503030403030204" charset="0"/>
              </a:rPr>
              <a:t>,” which means something </a:t>
            </a:r>
            <a:r>
              <a:rPr lang="en-US" altLang="zh-CN" u="sng" dirty="0">
                <a:solidFill>
                  <a:prstClr val="black"/>
                </a:solidFill>
                <a:latin typeface="Dubai" panose="020B0503030403030204" charset="0"/>
                <a:cs typeface="Dubai" panose="020B0503030403030204" charset="0"/>
              </a:rPr>
              <a:t>bad and threatening</a:t>
            </a:r>
            <a:r>
              <a:rPr lang="en-US" altLang="zh-CN" dirty="0">
                <a:solidFill>
                  <a:prstClr val="black"/>
                </a:solidFill>
                <a:latin typeface="Dubai" panose="020B0503030403030204" charset="0"/>
                <a:cs typeface="Dubai" panose="020B0503030403030204" charset="0"/>
              </a:rPr>
              <a:t> that may happen at any time</a:t>
            </a:r>
            <a:r>
              <a:rPr lang="en-US" altLang="zh-CN" dirty="0" smtClean="0">
                <a:solidFill>
                  <a:prstClr val="black"/>
                </a:solidFill>
                <a:latin typeface="Dubai" panose="020B0503030403030204" charset="0"/>
                <a:cs typeface="Dubai" panose="020B0503030403030204" charset="0"/>
              </a:rPr>
              <a:t>.(allusion</a:t>
            </a:r>
            <a:r>
              <a:rPr lang="zh-CN" altLang="en-US" dirty="0" smtClean="0">
                <a:solidFill>
                  <a:prstClr val="black"/>
                </a:solidFill>
                <a:latin typeface="Dubai" panose="020B0503030403030204" charset="0"/>
                <a:ea typeface="华文仿宋" panose="02010600040101010101" charset="-122"/>
                <a:cs typeface="Dubai" panose="020B0503030403030204" charset="0"/>
              </a:rPr>
              <a:t>典故</a:t>
            </a:r>
            <a:r>
              <a:rPr lang="en-US" altLang="zh-CN" dirty="0" smtClean="0">
                <a:solidFill>
                  <a:prstClr val="black"/>
                </a:solidFill>
                <a:latin typeface="Dubai" panose="020B0503030403030204" charset="0"/>
                <a:cs typeface="Dubai" panose="020B0503030403030204" charset="0"/>
              </a:rPr>
              <a:t>)</a:t>
            </a:r>
            <a:endParaRPr lang="en-US" altLang="zh-CN" dirty="0">
              <a:solidFill>
                <a:prstClr val="black"/>
              </a:solidFill>
              <a:latin typeface="Dubai" panose="020B0503030403030204" charset="0"/>
              <a:cs typeface="Dubai" panose="020B050303040303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340" y="1380490"/>
            <a:ext cx="2851785" cy="3604260"/>
          </a:xfrm>
          <a:prstGeom prst="rect">
            <a:avLst/>
          </a:prstGeom>
        </p:spPr>
      </p:pic>
      <p:pic>
        <p:nvPicPr>
          <p:cNvPr id="8" name="图片 7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8" b="31548"/>
          <a:stretch>
            <a:fillRect/>
          </a:stretch>
        </p:blipFill>
        <p:spPr>
          <a:xfrm>
            <a:off x="10627995" y="160020"/>
            <a:ext cx="524510" cy="427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"/>
          <p:cNvSpPr txBox="1">
            <a:spLocks noChangeArrowheads="1"/>
          </p:cNvSpPr>
          <p:nvPr/>
        </p:nvSpPr>
        <p:spPr bwMode="auto">
          <a:xfrm>
            <a:off x="184150" y="160655"/>
            <a:ext cx="4390390" cy="4603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prstClr val="white"/>
                </a:solidFill>
                <a:latin typeface="Arial Black" panose="020B0A04020102020204" pitchFamily="34" charset="0"/>
              </a:rPr>
              <a:t>Text Analysis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等线" panose="02010600030101010101" charset="-122"/>
              <a:cs typeface="+mn-cs"/>
            </a:endParaRPr>
          </a:p>
        </p:txBody>
      </p:sp>
      <p:pic>
        <p:nvPicPr>
          <p:cNvPr id="11" name="图片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7" t="37811" r="43034" b="24326"/>
          <a:stretch>
            <a:fillRect/>
          </a:stretch>
        </p:blipFill>
        <p:spPr>
          <a:xfrm>
            <a:off x="11264265" y="174625"/>
            <a:ext cx="503555" cy="454660"/>
          </a:xfrm>
          <a:prstGeom prst="rect">
            <a:avLst/>
          </a:prstGeom>
        </p:spPr>
      </p:pic>
      <p:sp>
        <p:nvSpPr>
          <p:cNvPr id="12" name="内容占位符 2"/>
          <p:cNvSpPr txBox="1"/>
          <p:nvPr/>
        </p:nvSpPr>
        <p:spPr bwMode="auto">
          <a:xfrm>
            <a:off x="846455" y="971550"/>
            <a:ext cx="10847705" cy="50850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228600" indent="-22733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733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2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4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733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45" indent="-360045" algn="just" eaLnBrk="1" hangingPunct="1">
              <a:lnSpc>
                <a:spcPct val="90000"/>
              </a:lnSpc>
              <a:buNone/>
              <a:defRPr/>
            </a:pPr>
            <a:r>
              <a:rPr lang="en-GB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   God hasn’t given me a child, but at least let him not deny me the </a:t>
            </a:r>
            <a:r>
              <a:rPr lang="en-GB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consolation of music, ... </a:t>
            </a:r>
            <a:endParaRPr lang="en-GB" altLang="zh-CN" b="1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457200" lvl="0" indent="-457200" algn="just" eaLnBrk="1" hangingPunct="1">
              <a:lnSpc>
                <a:spcPct val="9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deny sb. </a:t>
            </a:r>
            <a:r>
              <a:rPr lang="en-US" altLang="zh-CN" b="1" dirty="0" err="1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sth</a:t>
            </a:r>
            <a:r>
              <a:rPr lang="en-US" altLang="zh-CN" b="1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.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: (formal)  refuse to allow sb. to have </a:t>
            </a:r>
            <a:r>
              <a:rPr lang="en-US" altLang="zh-CN" dirty="0" err="1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sth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. that they want or ask for </a:t>
            </a:r>
            <a:r>
              <a:rPr lang="zh-CN" altLang="en-US" dirty="0">
                <a:solidFill>
                  <a:prstClr val="black"/>
                </a:solidFill>
                <a:latin typeface="华文楷体" panose="02010600040101010101" charset="-122"/>
                <a:ea typeface="华文楷体" panose="02010600040101010101" charset="-122"/>
                <a:cs typeface="Calibri" panose="020F0502020204030204" charset="0"/>
              </a:rPr>
              <a:t>不给；拒绝给与；不允许有；剥夺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We </a:t>
            </a:r>
            <a:r>
              <a:rPr lang="en-US" altLang="zh-CN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denied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him access to the information.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我们不允许他获取该信息。</a:t>
            </a:r>
            <a:endParaRPr lang="zh-CN" altLang="en-US" dirty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Calibri" panose="020F0502020204030204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Nobody should be </a:t>
            </a:r>
            <a:r>
              <a:rPr lang="en-US" altLang="zh-CN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denied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the right to education.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没有人应该被剥夺受教育的权利。</a:t>
            </a:r>
            <a:endParaRPr lang="zh-CN" altLang="en-US" dirty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Calibri" panose="020F0502020204030204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He </a:t>
            </a:r>
            <a:r>
              <a:rPr lang="en-US" altLang="zh-CN" dirty="0">
                <a:solidFill>
                  <a:srgbClr val="C00000"/>
                </a:solidFill>
                <a:latin typeface="Calibri" panose="020F0502020204030204" charset="0"/>
                <a:cs typeface="Calibri" panose="020F0502020204030204" charset="0"/>
              </a:rPr>
              <a:t>denied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cs typeface="Calibri" panose="020F0502020204030204" charset="0"/>
              </a:rPr>
              <a:t> her girlfriend nothing.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cs typeface="Calibri" panose="020F0502020204030204" charset="0"/>
            </a:endParaRPr>
          </a:p>
          <a:p>
            <a:pPr marL="0" indent="0" algn="just" eaLnBrk="1" hangingPunct="1">
              <a:lnSpc>
                <a:spcPct val="90000"/>
              </a:lnSpc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他对女朋友</a:t>
            </a:r>
            <a:r>
              <a:rPr lang="zh-CN" altLang="en-US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Calibri" panose="020F0502020204030204" charset="0"/>
              </a:rPr>
              <a:t>百依百顺。</a:t>
            </a:r>
            <a:endParaRPr lang="zh-CN" altLang="en-US" dirty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Calibri" panose="020F050202020403020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8335645" y="3644265"/>
            <a:ext cx="3594735" cy="2412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19200" y="635000"/>
            <a:ext cx="9753600" cy="17075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Which translation of underlined words is </a:t>
            </a:r>
            <a:r>
              <a:rPr lang="en-US" altLang="zh-CN" sz="2600" u="sng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correct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according to the text?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2329180" y="2185035"/>
            <a:ext cx="610108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my </a:t>
            </a:r>
            <a:r>
              <a:rPr lang="en-US" altLang="zh-CN" sz="2800" u="sng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weakness</a:t>
            </a: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for music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---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弱点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329180" y="3042285"/>
            <a:ext cx="64770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I’ve </a:t>
            </a:r>
            <a:r>
              <a:rPr lang="en-US" altLang="zh-CN" sz="2800" u="sng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engaged</a:t>
            </a: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a drummer</a:t>
            </a:r>
            <a:r>
              <a:rPr lang="en-US" altLang="zh-CN" sz="26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---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雇佣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2329180" y="3899535"/>
            <a:ext cx="699516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800" u="sng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deny</a:t>
            </a: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me the consolation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---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否认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329180" y="4756785"/>
            <a:ext cx="8534400" cy="6426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None/>
            </a:pP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a violinist to </a:t>
            </a:r>
            <a:r>
              <a:rPr lang="en-US" altLang="zh-CN" sz="2800" u="sng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accompany</a:t>
            </a:r>
            <a:r>
              <a:rPr lang="en-US" altLang="zh-CN" sz="28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me</a:t>
            </a:r>
            <a:r>
              <a:rPr lang="en-US" altLang="zh-CN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--- </a:t>
            </a:r>
            <a:r>
              <a: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陪伴</a:t>
            </a:r>
            <a:endParaRPr lang="zh-CN" altLang="en-US" sz="2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462405" y="224917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462405" y="3106420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462405" y="3963670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462405" y="482092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8915400" y="6214745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图片 17"/>
          <p:cNvPicPr/>
          <p:nvPr/>
        </p:nvPicPr>
        <p:blipFill>
          <a:blip r:embed="rId11"/>
          <a:stretch>
            <a:fillRect/>
          </a:stretch>
        </p:blipFill>
        <p:spPr>
          <a:xfrm>
            <a:off x="8547735" y="2406015"/>
            <a:ext cx="3137535" cy="2136140"/>
          </a:xfrm>
          <a:prstGeom prst="rect">
            <a:avLst/>
          </a:prstGeom>
        </p:spPr>
      </p:pic>
      <p:grpSp>
        <p:nvGrpSpPr>
          <p:cNvPr id="17" name="组合 16"/>
          <p:cNvGrpSpPr/>
          <p:nvPr>
            <p:custDataLst>
              <p:tags r:id="rId12"/>
            </p:custDataLst>
          </p:nvPr>
        </p:nvGrpSpPr>
        <p:grpSpPr>
          <a:xfrm>
            <a:off x="0" y="0"/>
            <a:ext cx="12192000" cy="635000"/>
            <a:chOff x="0" y="0"/>
            <a:chExt cx="19200" cy="1000"/>
          </a:xfrm>
        </p:grpSpPr>
        <p:sp>
          <p:nvSpPr>
            <p:cNvPr id="13" name="TitleBackground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2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5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6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pic>
        <p:nvPicPr>
          <p:cNvPr id="2" name="图片 1" descr="tmpE35F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910,&quot;width&quot;:15840}"/>
</p:tagLst>
</file>

<file path=ppt/tags/tag10.xml><?xml version="1.0" encoding="utf-8"?>
<p:tagLst xmlns:p="http://schemas.openxmlformats.org/presentationml/2006/main">
  <p:tag name="RAINPROBLEM" val="ShortAnswer"/>
  <p:tag name="PROBLEMSCORE" val="20.0"/>
  <p:tag name="PROBLEMVOICEALLOWED" val="False"/>
</p:tagLst>
</file>

<file path=ppt/tags/tag11.xml><?xml version="1.0" encoding="utf-8"?>
<p:tagLst xmlns:p="http://schemas.openxmlformats.org/presentationml/2006/main">
  <p:tag name="RAINPROBLEM" val="ProblemBody"/>
</p:tagLst>
</file>

<file path=ppt/tags/tag12.xml><?xml version="1.0" encoding="utf-8"?>
<p:tagLst xmlns:p="http://schemas.openxmlformats.org/presentationml/2006/main">
  <p:tag name="RAINPROBLEM" val="ProblemSubmit"/>
  <p:tag name="RAINPROBLEMTYPE" val="FillBlank"/>
</p:tagLst>
</file>

<file path=ppt/tags/tag13.xml><?xml version="1.0" encoding="utf-8"?>
<p:tagLst xmlns:p="http://schemas.openxmlformats.org/presentationml/2006/main">
  <p:tag name="RAINPROBLEMTYPE" val="ProblemTypeMarker"/>
</p:tagLst>
</file>

<file path=ppt/tags/tag14.xml><?xml version="1.0" encoding="utf-8"?>
<p:tagLst xmlns:p="http://schemas.openxmlformats.org/presentationml/2006/main">
  <p:tag name="RAINPROBLEMTYPE" val="ProblemTypeMarker"/>
</p:tagLst>
</file>

<file path=ppt/tags/tag15.xml><?xml version="1.0" encoding="utf-8"?>
<p:tagLst xmlns:p="http://schemas.openxmlformats.org/presentationml/2006/main">
  <p:tag name="RAINPROBLEMTYPE" val="ProblemTypeMarker"/>
</p:tagLst>
</file>

<file path=ppt/tags/tag16.xml><?xml version="1.0" encoding="utf-8"?>
<p:tagLst xmlns:p="http://schemas.openxmlformats.org/presentationml/2006/main">
  <p:tag name="RAINPROBLEMTYPE" val="ProblemTypeMarker"/>
</p:tagLst>
</file>

<file path=ppt/tags/tag17.xml><?xml version="1.0" encoding="utf-8"?>
<p:tagLst xmlns:p="http://schemas.openxmlformats.org/presentationml/2006/main">
  <p:tag name="RAINPROBLEMTYPE" val="ProblemTypeMarker"/>
</p:tagLst>
</file>

<file path=ppt/tags/tag18.xml><?xml version="1.0" encoding="utf-8"?>
<p:tagLst xmlns:p="http://schemas.openxmlformats.org/presentationml/2006/main">
  <p:tag name="RAINPROBLEM" val="ProblemSetting"/>
  <p:tag name="RAINPROBLEMTYPE" val="FillBlank"/>
</p:tagLst>
</file>

<file path=ppt/tags/tag19.xml><?xml version="1.0" encoding="utf-8"?>
<p:tagLst xmlns:p="http://schemas.openxmlformats.org/presentationml/2006/main">
  <p:tag name="RAINPROBLEM" val="FillBlank"/>
  <p:tag name="PROBLEMSCORE" val="20.0"/>
  <p:tag name="PROBLEMBLANK" val="[{&quot;num&quot;:1,&quot;caseSensitive&quot;:false,&quot;fuzzyMatch&quot;:false,&quot;Score&quot;:5.0,&quot;answers&quot;:[&quot;absolute&quot;]},{&quot;num&quot;:2,&quot;caseSensitive&quot;:false,&quot;fuzzyMatch&quot;:false,&quot;Score&quot;:5.0,&quot;answers&quot;:[&quot;masterpiece&quot;]},{&quot;num&quot;:3,&quot;caseSensitive&quot;:false,&quot;fuzzyMatch&quot;:false,&quot;Score&quot;:5.0,&quot;answers&quot;:[&quot;wince&quot;,&quot;frown&quot;]},{&quot;num&quot;:4,&quot;caseSensitive&quot;:false,&quot;fuzzyMatch&quot;:false,&quot;Score&quot;:5.0,&quot;answers&quot;:[&quot;mean&quot;]}]"/>
  <p:tag name="PROBLEMBLANKKEYWORD" val="填空"/>
</p:tagLst>
</file>

<file path=ppt/tags/tag2.xml><?xml version="1.0" encoding="utf-8"?>
<p:tagLst xmlns:p="http://schemas.openxmlformats.org/presentationml/2006/main">
  <p:tag name="RAINPROBLEM" val="ProblemBody"/>
</p:tagLst>
</file>

<file path=ppt/tags/tag20.xml><?xml version="1.0" encoding="utf-8"?>
<p:tagLst xmlns:p="http://schemas.openxmlformats.org/presentationml/2006/main">
  <p:tag name="RAINPROBLEM" val="ProblemBody"/>
</p:tagLst>
</file>

<file path=ppt/tags/tag21.xml><?xml version="1.0" encoding="utf-8"?>
<p:tagLst xmlns:p="http://schemas.openxmlformats.org/presentationml/2006/main">
  <p:tag name="RAINPROBLEM" val="ProblemItem"/>
  <p:tag name="KSO_WM_DIAGRAM_VIRTUALLY_FRAME" val="{&quot;height&quot;:253.1,&quot;left&quot;:115.15,&quot;top&quot;:172.05,&quot;width&quot;:740.25}"/>
</p:tagLst>
</file>

<file path=ppt/tags/tag22.xml><?xml version="1.0" encoding="utf-8"?>
<p:tagLst xmlns:p="http://schemas.openxmlformats.org/presentationml/2006/main">
  <p:tag name="RAINPROBLEM" val="ProblemItem"/>
  <p:tag name="KSO_WM_DIAGRAM_VIRTUALLY_FRAME" val="{&quot;height&quot;:253.1,&quot;left&quot;:115.15,&quot;top&quot;:172.05,&quot;width&quot;:740.25}"/>
</p:tagLst>
</file>

<file path=ppt/tags/tag23.xml><?xml version="1.0" encoding="utf-8"?>
<p:tagLst xmlns:p="http://schemas.openxmlformats.org/presentationml/2006/main">
  <p:tag name="RAINPROBLEM" val="ProblemItem"/>
  <p:tag name="KSO_WM_DIAGRAM_VIRTUALLY_FRAME" val="{&quot;height&quot;:253.1,&quot;left&quot;:115.15,&quot;top&quot;:172.05,&quot;width&quot;:740.25}"/>
</p:tagLst>
</file>

<file path=ppt/tags/tag24.xml><?xml version="1.0" encoding="utf-8"?>
<p:tagLst xmlns:p="http://schemas.openxmlformats.org/presentationml/2006/main">
  <p:tag name="RAINPROBLEM" val="ProblemItem"/>
  <p:tag name="KSO_WM_DIAGRAM_VIRTUALLY_FRAME" val="{&quot;height&quot;:253.1,&quot;left&quot;:115.15,&quot;top&quot;:172.05,&quot;width&quot;:740.25}"/>
</p:tagLst>
</file>

<file path=ppt/tags/tag25.xml><?xml version="1.0" encoding="utf-8"?>
<p:tagLst xmlns:p="http://schemas.openxmlformats.org/presentationml/2006/main">
  <p:tag name="RAINPROBLEM" val="ProblemBullet"/>
  <p:tag name="RAINPROBLEMTYPE" val="MultipleChoice"/>
  <p:tag name="RAINBULLET" val="Wrong"/>
  <p:tag name="KSO_WM_DIAGRAM_VIRTUALLY_FRAME" val="{&quot;height&quot;:253.1,&quot;left&quot;:115.15,&quot;top&quot;:172.05,&quot;width&quot;:740.25}"/>
</p:tagLst>
</file>

<file path=ppt/tags/tag26.xml><?xml version="1.0" encoding="utf-8"?>
<p:tagLst xmlns:p="http://schemas.openxmlformats.org/presentationml/2006/main">
  <p:tag name="RAINPROBLEM" val="ProblemBullet"/>
  <p:tag name="RAINPROBLEMTYPE" val="MultipleChoice"/>
  <p:tag name="RAINBULLET" val="Correct"/>
  <p:tag name="KSO_WM_DIAGRAM_VIRTUALLY_FRAME" val="{&quot;height&quot;:253.1,&quot;left&quot;:115.15,&quot;top&quot;:172.05,&quot;width&quot;:740.25}"/>
</p:tagLst>
</file>

<file path=ppt/tags/tag27.xml><?xml version="1.0" encoding="utf-8"?>
<p:tagLst xmlns:p="http://schemas.openxmlformats.org/presentationml/2006/main">
  <p:tag name="RAINPROBLEM" val="ProblemBullet"/>
  <p:tag name="RAINPROBLEMTYPE" val="MultipleChoice"/>
  <p:tag name="RAINBULLET" val="Wrong"/>
  <p:tag name="KSO_WM_DIAGRAM_VIRTUALLY_FRAME" val="{&quot;height&quot;:253.1,&quot;left&quot;:115.15,&quot;top&quot;:172.05,&quot;width&quot;:740.25}"/>
</p:tagLst>
</file>

<file path=ppt/tags/tag28.xml><?xml version="1.0" encoding="utf-8"?>
<p:tagLst xmlns:p="http://schemas.openxmlformats.org/presentationml/2006/main">
  <p:tag name="RAINPROBLEM" val="ProblemBullet"/>
  <p:tag name="RAINPROBLEMTYPE" val="MultipleChoice"/>
  <p:tag name="RAINBULLET" val="Wrong"/>
  <p:tag name="KSO_WM_DIAGRAM_VIRTUALLY_FRAME" val="{&quot;height&quot;:253.1,&quot;left&quot;:115.15,&quot;top&quot;:172.05,&quot;width&quot;:740.25}"/>
</p:tagLst>
</file>

<file path=ppt/tags/tag29.xml><?xml version="1.0" encoding="utf-8"?>
<p:tagLst xmlns:p="http://schemas.openxmlformats.org/presentationml/2006/main">
  <p:tag name="RAINPROBLEM" val="ProblemSubmit"/>
  <p:tag name="RAINPROBLEMTYPE" val="MultipleChoice"/>
</p:tagLst>
</file>

<file path=ppt/tags/tag3.xml><?xml version="1.0" encoding="utf-8"?>
<p:tagLst xmlns:p="http://schemas.openxmlformats.org/presentationml/2006/main">
  <p:tag name="RAINPROBLEM" val="ProblemSubmit"/>
  <p:tag name="RAINPROBLEMTYPE" val="ShortAnswer"/>
</p:tagLst>
</file>

<file path=ppt/tags/tag30.xml><?xml version="1.0" encoding="utf-8"?>
<p:tagLst xmlns:p="http://schemas.openxmlformats.org/presentationml/2006/main">
  <p:tag name="RAINPROBLEMTYPE" val="ProblemTypeMarker"/>
</p:tagLst>
</file>

<file path=ppt/tags/tag31.xml><?xml version="1.0" encoding="utf-8"?>
<p:tagLst xmlns:p="http://schemas.openxmlformats.org/presentationml/2006/main">
  <p:tag name="RAINPROBLEMTYPE" val="ProblemTypeMarker"/>
</p:tagLst>
</file>

<file path=ppt/tags/tag32.xml><?xml version="1.0" encoding="utf-8"?>
<p:tagLst xmlns:p="http://schemas.openxmlformats.org/presentationml/2006/main">
  <p:tag name="RAINPROBLEMTYPE" val="ProblemTypeMarker"/>
</p:tagLst>
</file>

<file path=ppt/tags/tag33.xml><?xml version="1.0" encoding="utf-8"?>
<p:tagLst xmlns:p="http://schemas.openxmlformats.org/presentationml/2006/main">
  <p:tag name="RAINPROBLEMTYPE" val="ProblemTypeMarker"/>
</p:tagLst>
</file>

<file path=ppt/tags/tag34.xml><?xml version="1.0" encoding="utf-8"?>
<p:tagLst xmlns:p="http://schemas.openxmlformats.org/presentationml/2006/main">
  <p:tag name="RAINPROBLEMTYPE" val="ProblemTypeMarker"/>
</p:tagLst>
</file>

<file path=ppt/tags/tag35.xml><?xml version="1.0" encoding="utf-8"?>
<p:tagLst xmlns:p="http://schemas.openxmlformats.org/presentationml/2006/main">
  <p:tag name="RAINPROBLEM" val="ProblemSetting"/>
  <p:tag name="RAINPROBLEMTYPE" val="MultipleChoice"/>
</p:tagLst>
</file>

<file path=ppt/tags/tag36.xml><?xml version="1.0" encoding="utf-8"?>
<p:tagLst xmlns:p="http://schemas.openxmlformats.org/presentationml/2006/main">
  <p:tag name="RAINPROBLEM" val="MultipleChoice"/>
  <p:tag name="PROBLEMSCORE" val="10.0"/>
</p:tagLst>
</file>

<file path=ppt/tags/tag37.xml><?xml version="1.0" encoding="utf-8"?>
<p:tagLst xmlns:p="http://schemas.openxmlformats.org/presentationml/2006/main">
  <p:tag name="RAINPROBLEM" val="ProblemBody"/>
</p:tagLst>
</file>

<file path=ppt/tags/tag38.xml><?xml version="1.0" encoding="utf-8"?>
<p:tagLst xmlns:p="http://schemas.openxmlformats.org/presentationml/2006/main">
  <p:tag name="RAINPROBLEM" val="ProblemSubmit"/>
  <p:tag name="RAINPROBLEMTYPE" val="FillBlank"/>
</p:tagLst>
</file>

<file path=ppt/tags/tag39.xml><?xml version="1.0" encoding="utf-8"?>
<p:tagLst xmlns:p="http://schemas.openxmlformats.org/presentationml/2006/main">
  <p:tag name="RAINPROBLEMTYPE" val="ProblemTypeMarker"/>
</p:tagLst>
</file>

<file path=ppt/tags/tag4.xml><?xml version="1.0" encoding="utf-8"?>
<p:tagLst xmlns:p="http://schemas.openxmlformats.org/presentationml/2006/main">
  <p:tag name="RAINPROBLEMTYPE" val="ProblemTypeMarker"/>
</p:tagLst>
</file>

<file path=ppt/tags/tag40.xml><?xml version="1.0" encoding="utf-8"?>
<p:tagLst xmlns:p="http://schemas.openxmlformats.org/presentationml/2006/main">
  <p:tag name="RAINPROBLEMTYPE" val="ProblemTypeMarker"/>
</p:tagLst>
</file>

<file path=ppt/tags/tag41.xml><?xml version="1.0" encoding="utf-8"?>
<p:tagLst xmlns:p="http://schemas.openxmlformats.org/presentationml/2006/main">
  <p:tag name="RAINPROBLEMTYPE" val="ProblemTypeMarker"/>
</p:tagLst>
</file>

<file path=ppt/tags/tag42.xml><?xml version="1.0" encoding="utf-8"?>
<p:tagLst xmlns:p="http://schemas.openxmlformats.org/presentationml/2006/main">
  <p:tag name="RAINPROBLEMTYPE" val="ProblemTypeMarker"/>
</p:tagLst>
</file>

<file path=ppt/tags/tag43.xml><?xml version="1.0" encoding="utf-8"?>
<p:tagLst xmlns:p="http://schemas.openxmlformats.org/presentationml/2006/main">
  <p:tag name="RAINPROBLEMTYPE" val="ProblemTypeMarker"/>
</p:tagLst>
</file>

<file path=ppt/tags/tag44.xml><?xml version="1.0" encoding="utf-8"?>
<p:tagLst xmlns:p="http://schemas.openxmlformats.org/presentationml/2006/main">
  <p:tag name="RAINPROBLEM" val="ProblemSetting"/>
  <p:tag name="RAINPROBLEMTYPE" val="FillBlank"/>
</p:tagLst>
</file>

<file path=ppt/tags/tag45.xml><?xml version="1.0" encoding="utf-8"?>
<p:tagLst xmlns:p="http://schemas.openxmlformats.org/presentationml/2006/main">
  <p:tag name="RAINPROBLEM" val="FillBlank"/>
  <p:tag name="PROBLEMSCORE" val="10.0"/>
  <p:tag name="PROBLEMBLANK" val="[{&quot;num&quot;:1,&quot;caseSensitive&quot;:false,&quot;fuzzyMatch&quot;:false,&quot;Score&quot;:4.0,&quot;answers&quot;:[&quot;croak&quot;]},{&quot;num&quot;:2,&quot;caseSensitive&quot;:false,&quot;fuzzyMatch&quot;:false,&quot;Score&quot;:3.0,&quot;answers&quot;:[&quot;bellow&quot;]},{&quot;num&quot;:3,&quot;caseSensitive&quot;:false,&quot;fuzzyMatch&quot;:false,&quot;Score&quot;:3.0,&quot;answers&quot;:[&quot;chatter&quot;]}]"/>
  <p:tag name="PROBLEMBLANKKEYWORD" val="填空"/>
</p:tagLst>
</file>

<file path=ppt/tags/tag46.xml><?xml version="1.0" encoding="utf-8"?>
<p:tagLst xmlns:p="http://schemas.openxmlformats.org/presentationml/2006/main">
  <p:tag name="RAINPROBLEM" val="ProblemBody"/>
</p:tagLst>
</file>

<file path=ppt/tags/tag47.xml><?xml version="1.0" encoding="utf-8"?>
<p:tagLst xmlns:p="http://schemas.openxmlformats.org/presentationml/2006/main">
  <p:tag name="RAINPROBLEM" val="ProblemSubmit"/>
  <p:tag name="RAINPROBLEMTYPE" val="FillBlank"/>
</p:tagLst>
</file>

<file path=ppt/tags/tag48.xml><?xml version="1.0" encoding="utf-8"?>
<p:tagLst xmlns:p="http://schemas.openxmlformats.org/presentationml/2006/main">
  <p:tag name="RAINPROBLEMTYPE" val="ProblemTypeMarker"/>
</p:tagLst>
</file>

<file path=ppt/tags/tag49.xml><?xml version="1.0" encoding="utf-8"?>
<p:tagLst xmlns:p="http://schemas.openxmlformats.org/presentationml/2006/main">
  <p:tag name="RAINPROBLEMTYPE" val="ProblemTypeMarker"/>
</p:tagLst>
</file>

<file path=ppt/tags/tag5.xml><?xml version="1.0" encoding="utf-8"?>
<p:tagLst xmlns:p="http://schemas.openxmlformats.org/presentationml/2006/main">
  <p:tag name="RAINPROBLEMTYPE" val="ProblemTypeMarker"/>
</p:tagLst>
</file>

<file path=ppt/tags/tag50.xml><?xml version="1.0" encoding="utf-8"?>
<p:tagLst xmlns:p="http://schemas.openxmlformats.org/presentationml/2006/main">
  <p:tag name="RAINPROBLEMTYPE" val="ProblemTypeMarker"/>
</p:tagLst>
</file>

<file path=ppt/tags/tag51.xml><?xml version="1.0" encoding="utf-8"?>
<p:tagLst xmlns:p="http://schemas.openxmlformats.org/presentationml/2006/main">
  <p:tag name="RAINPROBLEMTYPE" val="ProblemTypeMarker"/>
</p:tagLst>
</file>

<file path=ppt/tags/tag52.xml><?xml version="1.0" encoding="utf-8"?>
<p:tagLst xmlns:p="http://schemas.openxmlformats.org/presentationml/2006/main">
  <p:tag name="RAINPROBLEMTYPE" val="ProblemTypeMarker"/>
</p:tagLst>
</file>

<file path=ppt/tags/tag53.xml><?xml version="1.0" encoding="utf-8"?>
<p:tagLst xmlns:p="http://schemas.openxmlformats.org/presentationml/2006/main">
  <p:tag name="RAINPROBLEM" val="ProblemSetting"/>
  <p:tag name="RAINPROBLEMTYPE" val="FillBlank"/>
</p:tagLst>
</file>

<file path=ppt/tags/tag54.xml><?xml version="1.0" encoding="utf-8"?>
<p:tagLst xmlns:p="http://schemas.openxmlformats.org/presentationml/2006/main">
  <p:tag name="RAINPROBLEM" val="FillBlank"/>
  <p:tag name="PROBLEMSCORE" val="20.0"/>
  <p:tag name="PROBLEMBLANK" val="[{&quot;num&quot;:1,&quot;caseSensitive&quot;:false,&quot;fuzzyMatch&quot;:false,&quot;Score&quot;:4.0,&quot;answers&quot;:[&quot;beaded&quot;]},{&quot;num&quot;:2,&quot;caseSensitive&quot;:false,&quot;fuzzyMatch&quot;:false,&quot;Score&quot;:4.0,&quot;answers&quot;:[&quot;smooth&quot;]},{&quot;num&quot;:3,&quot;caseSensitive&quot;:false,&quot;fuzzyMatch&quot;:false,&quot;Score&quot;:4.0,&quot;answers&quot;:[&quot;sentence&quot;]},{&quot;num&quot;:4,&quot;caseSensitive&quot;:false,&quot;fuzzyMatch&quot;:false,&quot;Score&quot;:4.0,&quot;answers&quot;:[&quot;tentatively&quot;,&quot;hesitantly&quot;]},{&quot;num&quot;:5,&quot;caseSensitive&quot;:false,&quot;fuzzyMatch&quot;:false,&quot;Score&quot;:4.0,&quot;answers&quot;:[&quot;soothingly&quot;]}]"/>
</p:tagLst>
</file>

<file path=ppt/tags/tag55.xml><?xml version="1.0" encoding="utf-8"?>
<p:tagLst xmlns:p="http://schemas.openxmlformats.org/presentationml/2006/main">
  <p:tag name="RAINPROBLEM" val="ProblemBody"/>
</p:tagLst>
</file>

<file path=ppt/tags/tag56.xml><?xml version="1.0" encoding="utf-8"?>
<p:tagLst xmlns:p="http://schemas.openxmlformats.org/presentationml/2006/main">
  <p:tag name="RAINPROBLEM" val="ProblemSubmit"/>
  <p:tag name="RAINPROBLEMTYPE" val="FillBlank"/>
</p:tagLst>
</file>

<file path=ppt/tags/tag57.xml><?xml version="1.0" encoding="utf-8"?>
<p:tagLst xmlns:p="http://schemas.openxmlformats.org/presentationml/2006/main">
  <p:tag name="RAINPROBLEMTYPE" val="ProblemTypeMarker"/>
</p:tagLst>
</file>

<file path=ppt/tags/tag58.xml><?xml version="1.0" encoding="utf-8"?>
<p:tagLst xmlns:p="http://schemas.openxmlformats.org/presentationml/2006/main">
  <p:tag name="RAINPROBLEMTYPE" val="ProblemTypeMarker"/>
</p:tagLst>
</file>

<file path=ppt/tags/tag59.xml><?xml version="1.0" encoding="utf-8"?>
<p:tagLst xmlns:p="http://schemas.openxmlformats.org/presentationml/2006/main">
  <p:tag name="RAINPROBLEMTYPE" val="ProblemTypeMarker"/>
</p:tagLst>
</file>

<file path=ppt/tags/tag6.xml><?xml version="1.0" encoding="utf-8"?>
<p:tagLst xmlns:p="http://schemas.openxmlformats.org/presentationml/2006/main">
  <p:tag name="RAINPROBLEMTYPE" val="ProblemTypeMarker"/>
</p:tagLst>
</file>

<file path=ppt/tags/tag60.xml><?xml version="1.0" encoding="utf-8"?>
<p:tagLst xmlns:p="http://schemas.openxmlformats.org/presentationml/2006/main">
  <p:tag name="RAINPROBLEMTYPE" val="ProblemTypeMarker"/>
</p:tagLst>
</file>

<file path=ppt/tags/tag61.xml><?xml version="1.0" encoding="utf-8"?>
<p:tagLst xmlns:p="http://schemas.openxmlformats.org/presentationml/2006/main">
  <p:tag name="RAINPROBLEMTYPE" val="ProblemTypeMarker"/>
</p:tagLst>
</file>

<file path=ppt/tags/tag62.xml><?xml version="1.0" encoding="utf-8"?>
<p:tagLst xmlns:p="http://schemas.openxmlformats.org/presentationml/2006/main">
  <p:tag name="RAINPROBLEM" val="ProblemSetting"/>
  <p:tag name="RAINPROBLEMTYPE" val="FillBlank"/>
</p:tagLst>
</file>

<file path=ppt/tags/tag63.xml><?xml version="1.0" encoding="utf-8"?>
<p:tagLst xmlns:p="http://schemas.openxmlformats.org/presentationml/2006/main">
  <p:tag name="RAINPROBLEM" val="FillBlank"/>
  <p:tag name="PROBLEMSCORE" val="20.0"/>
  <p:tag name="PROBLEMBLANK" val="[{&quot;num&quot;:1,&quot;caseSensitive&quot;:false,&quot;fuzzyMatch&quot;:false,&quot;Score&quot;:5.0,&quot;answers&quot;:[&quot;a&quot;,&quot;c&quot;]},{&quot;num&quot;:2,&quot;caseSensitive&quot;:false,&quot;fuzzyMatch&quot;:false,&quot;Score&quot;:5.0,&quot;answers&quot;:[&quot;c&quot;,&quot;b&quot;]},{&quot;num&quot;:3,&quot;caseSensitive&quot;:false,&quot;fuzzyMatch&quot;:false,&quot;Score&quot;:5.0,&quot;answers&quot;:[&quot;d&quot;,&quot;a&quot;]},{&quot;num&quot;:4,&quot;caseSensitive&quot;:false,&quot;fuzzyMatch&quot;:false,&quot;Score&quot;:5.0,&quot;answers&quot;:[&quot;b&quot;,&quot;c&quot;]}]"/>
  <p:tag name="PROBLEMBLANKKEYWORD" val="填空"/>
</p:tagLst>
</file>

<file path=ppt/tags/tag64.xml><?xml version="1.0" encoding="utf-8"?>
<p:tagLst xmlns:p="http://schemas.openxmlformats.org/presentationml/2006/main">
  <p:tag name="commondata" val="eyJoZGlkIjoiZTY1NThmYzJlMWRjMDNhYzFmMTdkNmU1NThkNTc3ODEifQ=="/>
</p:tagLst>
</file>

<file path=ppt/tags/tag7.xml><?xml version="1.0" encoding="utf-8"?>
<p:tagLst xmlns:p="http://schemas.openxmlformats.org/presentationml/2006/main">
  <p:tag name="RAINPROBLEMTYPE" val="ProblemTypeMarker"/>
</p:tagLst>
</file>

<file path=ppt/tags/tag8.xml><?xml version="1.0" encoding="utf-8"?>
<p:tagLst xmlns:p="http://schemas.openxmlformats.org/presentationml/2006/main">
  <p:tag name="RAINPROBLEMTYPE" val="ProblemTypeMarker"/>
</p:tagLst>
</file>

<file path=ppt/tags/tag9.xml><?xml version="1.0" encoding="utf-8"?>
<p:tagLst xmlns:p="http://schemas.openxmlformats.org/presentationml/2006/main">
  <p:tag name="RAINPROBLEM" val="ProblemSetting"/>
  <p:tag name="RAINPROBLEMTYPE" val="ShortAnswer"/>
</p:tagLst>
</file>

<file path=ppt/theme/theme1.xml><?xml version="1.0" encoding="utf-8"?>
<a:theme xmlns:a="http://schemas.openxmlformats.org/drawingml/2006/main" name="2_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B74C4"/>
      </a:hlink>
      <a:folHlink>
        <a:srgbClr val="904D6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  <a:extLst>
      <a:ext uri="{D81B5157-A7B6-4480-A006-42BB1BC3E7BB}">
        <wpsdc:hlinkScheme xmlns:wpsdc="http://www.wps.cn/officeDocument/2017/drawingmlCustomData" underline="false"/>
      </a:ext>
    </a:extLst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3574</Words>
  <Application>WPS 演示</Application>
  <PresentationFormat>宽屏</PresentationFormat>
  <Paragraphs>168</Paragraphs>
  <Slides>15</Slides>
  <Notes>100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宋体</vt:lpstr>
      <vt:lpstr>Wingdings</vt:lpstr>
      <vt:lpstr>Arial Black</vt:lpstr>
      <vt:lpstr>思源黑体 CN Regular</vt:lpstr>
      <vt:lpstr>黑体</vt:lpstr>
      <vt:lpstr>Calibri</vt:lpstr>
      <vt:lpstr>Times New Roman</vt:lpstr>
      <vt:lpstr>微软雅黑</vt:lpstr>
      <vt:lpstr>Calibri</vt:lpstr>
      <vt:lpstr>Wingdings</vt:lpstr>
      <vt:lpstr>华文楷体</vt:lpstr>
      <vt:lpstr>等线</vt:lpstr>
      <vt:lpstr>华文中宋</vt:lpstr>
      <vt:lpstr>Berlin Sans FB Demi</vt:lpstr>
      <vt:lpstr>Dubai</vt:lpstr>
      <vt:lpstr>华文仿宋</vt:lpstr>
      <vt:lpstr>楷体</vt:lpstr>
      <vt:lpstr>Arial Unicode MS</vt:lpstr>
      <vt:lpstr>等线 Light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Dilys</dc:creator>
  <cp:lastModifiedBy>Cooper</cp:lastModifiedBy>
  <cp:revision>533</cp:revision>
  <dcterms:created xsi:type="dcterms:W3CDTF">2021-05-22T03:56:00Z</dcterms:created>
  <dcterms:modified xsi:type="dcterms:W3CDTF">2025-11-30T15:52:28Z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45FC5B76617F4E56A6B97062D5BD7653_12</vt:lpwstr>
  </property>
</Properties>
</file>